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74" r:id="rId2"/>
  </p:sldMasterIdLst>
  <p:notesMasterIdLst>
    <p:notesMasterId r:id="rId38"/>
  </p:notesMasterIdLst>
  <p:handoutMasterIdLst>
    <p:handoutMasterId r:id="rId39"/>
  </p:handoutMasterIdLst>
  <p:sldIdLst>
    <p:sldId id="269" r:id="rId3"/>
    <p:sldId id="271" r:id="rId4"/>
    <p:sldId id="272" r:id="rId5"/>
    <p:sldId id="299" r:id="rId6"/>
    <p:sldId id="307" r:id="rId7"/>
    <p:sldId id="300" r:id="rId8"/>
    <p:sldId id="302" r:id="rId9"/>
    <p:sldId id="301" r:id="rId10"/>
    <p:sldId id="303" r:id="rId11"/>
    <p:sldId id="304" r:id="rId12"/>
    <p:sldId id="306" r:id="rId13"/>
    <p:sldId id="305" r:id="rId14"/>
    <p:sldId id="273" r:id="rId15"/>
    <p:sldId id="274" r:id="rId16"/>
    <p:sldId id="275" r:id="rId17"/>
    <p:sldId id="276" r:id="rId18"/>
    <p:sldId id="277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95" r:id="rId30"/>
    <p:sldId id="296" r:id="rId31"/>
    <p:sldId id="289" r:id="rId32"/>
    <p:sldId id="290" r:id="rId33"/>
    <p:sldId id="291" r:id="rId34"/>
    <p:sldId id="297" r:id="rId35"/>
    <p:sldId id="298" r:id="rId36"/>
    <p:sldId id="292" r:id="rId37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300"/>
    <a:srgbClr val="D1D1F3"/>
    <a:srgbClr val="A1F2FF"/>
    <a:srgbClr val="B424B8"/>
    <a:srgbClr val="650767"/>
    <a:srgbClr val="00CC06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96" autoAdjust="0"/>
    <p:restoredTop sz="77487" autoAdjust="0"/>
  </p:normalViewPr>
  <p:slideViewPr>
    <p:cSldViewPr snapToGrid="0">
      <p:cViewPr varScale="1">
        <p:scale>
          <a:sx n="109" d="100"/>
          <a:sy n="109" d="100"/>
        </p:scale>
        <p:origin x="-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4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5F567952-1C07-4670-9052-CC0A48364281}" type="datetimeFigureOut">
              <a:rPr lang="en-US" smtClean="0"/>
              <a:t>11/2/16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52E97AAC-867A-455D-81E7-A7D04CDAF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72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r">
              <a:defRPr sz="1300"/>
            </a:lvl1pPr>
          </a:lstStyle>
          <a:p>
            <a:fld id="{19FE052C-998B-4B08-8852-445E80429695}" type="datetimeFigureOut">
              <a:rPr lang="en-US" smtClean="0"/>
              <a:pPr/>
              <a:t>11/2/16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47" tIns="48324" rIns="96647" bIns="483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47" tIns="48324" rIns="96647" bIns="483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r">
              <a:defRPr sz="1300"/>
            </a:lvl1pPr>
          </a:lstStyle>
          <a:p>
            <a:fld id="{BC2CD6EC-C0D4-46F8-B0D1-9A2D7EFD51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DABB792-CD5F-4340-AD5A-67A340A86323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025D38E9-7232-834C-841F-C8A75C589D88}" type="slidenum">
              <a:rPr lang="en-US" sz="1200"/>
              <a:pPr/>
              <a:t>23</a:t>
            </a:fld>
            <a:endParaRPr lang="en-US" sz="1200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72C9994-020A-F74A-ABB4-913D0431F283}" type="slidenum">
              <a:rPr lang="en-US" sz="1200"/>
              <a:pPr/>
              <a:t>24</a:t>
            </a:fld>
            <a:endParaRPr lang="en-US" sz="1200"/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8A0DAE53-A32C-2543-A76A-C97591364AE3}" type="slidenum">
              <a:rPr lang="en-US" sz="1200"/>
              <a:pPr/>
              <a:t>25</a:t>
            </a:fld>
            <a:endParaRPr lang="en-US" sz="1200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75B71FD6-F7B5-A44F-98E5-DAB202747426}" type="slidenum">
              <a:rPr lang="en-US" sz="1200"/>
              <a:pPr/>
              <a:t>26</a:t>
            </a:fld>
            <a:endParaRPr lang="en-US" sz="1200"/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C7B9AAD-0C57-324E-8C07-2E6E4E89FEE6}" type="slidenum">
              <a:rPr lang="en-US" sz="1200"/>
              <a:pPr/>
              <a:t>27</a:t>
            </a:fld>
            <a:endParaRPr lang="en-US" sz="1200"/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614484F1-7C7F-044E-9702-2E332419ADF9}" type="slidenum">
              <a:rPr lang="en-US" sz="1200"/>
              <a:pPr/>
              <a:t>28</a:t>
            </a:fld>
            <a:endParaRPr lang="en-US" sz="1200"/>
          </a:p>
        </p:txBody>
      </p:sp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DDDCEA4-38C3-7C4E-B6C9-F1E89F39580A}" type="slidenum">
              <a:rPr lang="en-US" sz="1200"/>
              <a:pPr/>
              <a:t>29</a:t>
            </a:fld>
            <a:endParaRPr lang="en-US" sz="1200"/>
          </a:p>
        </p:txBody>
      </p:sp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859535CE-6EB7-8647-B15C-5FCED4BCB30B}" type="slidenum">
              <a:rPr lang="en-US" sz="1200"/>
              <a:pPr/>
              <a:t>30</a:t>
            </a:fld>
            <a:endParaRPr lang="en-US" sz="1200"/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07D424BB-61AE-1948-AD32-BB8C5A441963}" type="slidenum">
              <a:rPr lang="en-US" sz="1200"/>
              <a:pPr/>
              <a:t>31</a:t>
            </a:fld>
            <a:endParaRPr lang="en-US" sz="1200"/>
          </a:p>
        </p:txBody>
      </p:sp>
      <p:sp>
        <p:nvSpPr>
          <p:cNvPr id="109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A59E4F5-639D-A049-9DE3-7D59B44C1BCD}" type="slidenum">
              <a:rPr lang="en-US" sz="1200"/>
              <a:pPr/>
              <a:t>32</a:t>
            </a:fld>
            <a:endParaRPr lang="en-US" sz="1200"/>
          </a:p>
        </p:txBody>
      </p:sp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F913998-C700-0A4C-9DD7-A7863E158609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7C97FB9-72E4-5C41-8125-37B456290335}" type="slidenum">
              <a:rPr lang="en-US" sz="1200"/>
              <a:pPr/>
              <a:t>33</a:t>
            </a:fld>
            <a:endParaRPr lang="en-US" sz="1200"/>
          </a:p>
        </p:txBody>
      </p:sp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B2DDCE0-5A6E-474F-A418-DB0F5A2C603F}" type="slidenum">
              <a:rPr lang="en-US" sz="1200"/>
              <a:pPr/>
              <a:t>34</a:t>
            </a:fld>
            <a:endParaRPr lang="en-US" sz="1200"/>
          </a:p>
        </p:txBody>
      </p:sp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38886B7-8FB7-604D-9D0E-37CDE47B0794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9EABDD95-246C-A64D-8778-AD2523873652}" type="slidenum">
              <a:rPr lang="en-US" sz="1200"/>
              <a:pPr/>
              <a:t>16</a:t>
            </a:fld>
            <a:endParaRPr lang="en-US" sz="12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F720FF8-7082-3449-A90C-B6DA66EF3071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8A08A55-64C9-3F4F-9F4F-A5C038F5FCCF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2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92E8EBC9-1159-9248-98B4-08E16B6C2158}" type="slidenum">
              <a:rPr lang="en-US" sz="1200"/>
              <a:pPr/>
              <a:t>19</a:t>
            </a:fld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9BF9CA0-6904-A34A-AD90-4EEF4EA79B94}" type="slidenum">
              <a:rPr lang="en-US" sz="1200"/>
              <a:pPr/>
              <a:t>20</a:t>
            </a:fld>
            <a:endParaRPr lang="en-US" sz="1200"/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E4F9B79-459C-8E40-B354-4DD39060850E}" type="slidenum">
              <a:rPr lang="en-US" sz="1200"/>
              <a:pPr/>
              <a:t>22</a:t>
            </a:fld>
            <a:endParaRPr lang="en-US" sz="1200"/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-2.cs.cmu.edu/~modelcheck/onr/cip.htm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&amp;w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67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4" y="469200"/>
            <a:ext cx="7772400" cy="1308232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494" y="1941516"/>
            <a:ext cx="5009103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1" y="5967630"/>
            <a:ext cx="9144001" cy="89037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pic>
        <p:nvPicPr>
          <p:cNvPr id="9" name="Picture 8" descr="ecelogorb.psd"/>
          <p:cNvPicPr>
            <a:picLocks noChangeAspect="1"/>
          </p:cNvPicPr>
          <p:nvPr userDrawn="1"/>
        </p:nvPicPr>
        <p:blipFill>
          <a:blip r:embed="rId3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528" y="6080245"/>
            <a:ext cx="3275179" cy="655036"/>
          </a:xfrm>
          <a:prstGeom prst="rect">
            <a:avLst/>
          </a:prstGeom>
          <a:effectLst/>
        </p:spPr>
      </p:pic>
      <p:pic>
        <p:nvPicPr>
          <p:cNvPr id="10" name="Picture 9" descr="CMU_logo_horiz_black.eps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19" y="6259200"/>
            <a:ext cx="3895838" cy="354413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7557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2357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3316288" y="1070426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316288" y="5185226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57201" y="1070426"/>
            <a:ext cx="2859088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84071" y="145143"/>
            <a:ext cx="5959929" cy="771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0650" y="6351588"/>
            <a:ext cx="26733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Line 4"/>
          <p:cNvSpPr>
            <a:spLocks noChangeShapeType="1"/>
          </p:cNvSpPr>
          <p:nvPr userDrawn="1"/>
        </p:nvSpPr>
        <p:spPr bwMode="auto">
          <a:xfrm flipV="1">
            <a:off x="657225" y="1270000"/>
            <a:ext cx="8153400" cy="0"/>
          </a:xfrm>
          <a:prstGeom prst="line">
            <a:avLst/>
          </a:prstGeom>
          <a:noFill/>
          <a:ln w="7620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8" descr="CMU logo">
            <a:hlinkClick r:id="rId3"/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6357938"/>
            <a:ext cx="3052763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 descr="cooltext63698992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76363" y="1322388"/>
            <a:ext cx="6461125" cy="92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27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5900" y="-152400"/>
            <a:ext cx="8928100" cy="1470025"/>
          </a:xfrm>
        </p:spPr>
        <p:txBody>
          <a:bodyPr/>
          <a:lstStyle>
            <a:lvl1pPr algn="ctr">
              <a:defRPr sz="2800" b="1">
                <a:latin typeface="Garamond" pitchFamily="-111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9118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50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3278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0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2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4327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8229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1pPr>
            <a:lvl2pPr>
              <a:buFont typeface="Wingdings" charset="2"/>
              <a:buChar char="§"/>
              <a:defRPr sz="1800">
                <a:solidFill>
                  <a:schemeClr val="accent2">
                    <a:lumMod val="50000"/>
                  </a:schemeClr>
                </a:solidFill>
                <a:latin typeface="Arial"/>
              </a:defRPr>
            </a:lvl2pPr>
            <a:lvl3pPr>
              <a:buFont typeface="Wingdings" charset="2"/>
              <a:buChar char="§"/>
              <a:defRPr sz="1800">
                <a:solidFill>
                  <a:schemeClr val="accent2">
                    <a:lumMod val="75000"/>
                  </a:schemeClr>
                </a:solidFill>
                <a:latin typeface="Arial"/>
              </a:defRPr>
            </a:lvl3pPr>
            <a:lvl4pPr>
              <a:buFont typeface="Wingdings" charset="2"/>
              <a:buChar char="§"/>
              <a:defRPr sz="16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1418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8232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2908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701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"/>
            <a:ext cx="2209800" cy="6629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477000" cy="6629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266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40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6200" y="762000"/>
            <a:ext cx="8839200" cy="5943600"/>
          </a:xfrm>
        </p:spPr>
        <p:txBody>
          <a:bodyPr/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1922978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3810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1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7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4648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0214"/>
            <a:ext cx="4040188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70214"/>
            <a:ext cx="4041775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0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49788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eader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359" y="264849"/>
            <a:ext cx="5102012" cy="54250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99306" y="274638"/>
            <a:ext cx="8387494" cy="532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edit Master title style</a:t>
            </a:r>
            <a:endParaRPr lang="en-US" dirty="0"/>
          </a:p>
        </p:txBody>
      </p:sp>
      <p:pic>
        <p:nvPicPr>
          <p:cNvPr id="9" name="Picture 8" descr="footer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215" y="6267135"/>
            <a:ext cx="9189720" cy="611833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ecelogorb.psd"/>
          <p:cNvPicPr>
            <a:picLocks noChangeAspect="1"/>
          </p:cNvPicPr>
          <p:nvPr userDrawn="1"/>
        </p:nvPicPr>
        <p:blipFill>
          <a:blip r:embed="rId18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350" y="6294367"/>
            <a:ext cx="2563296" cy="512659"/>
          </a:xfrm>
          <a:prstGeom prst="rect">
            <a:avLst/>
          </a:prstGeom>
          <a:effectLst/>
        </p:spPr>
      </p:pic>
      <p:pic>
        <p:nvPicPr>
          <p:cNvPr id="11" name="Picture 10" descr="CMU_logo_horiz_black.eps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3668" y="6393688"/>
            <a:ext cx="3714414" cy="337908"/>
          </a:xfrm>
          <a:prstGeom prst="rect">
            <a:avLst/>
          </a:prstGeom>
          <a:effectLst/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23845" y="63904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7377534" y="11545"/>
            <a:ext cx="20781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Embedded Real-Time Systems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3" r:id="rId3"/>
    <p:sldLayoutId id="2147483667" r:id="rId4"/>
    <p:sldLayoutId id="2147483668" r:id="rId5"/>
    <p:sldLayoutId id="2147483669" r:id="rId6"/>
    <p:sldLayoutId id="2147483670" r:id="rId7"/>
    <p:sldLayoutId id="2147483672" r:id="rId8"/>
    <p:sldLayoutId id="2147483657" r:id="rId9"/>
    <p:sldLayoutId id="2147483662" r:id="rId10"/>
    <p:sldLayoutId id="2147483649" r:id="rId11"/>
    <p:sldLayoutId id="2147483660" r:id="rId12"/>
    <p:sldLayoutId id="2147483658" r:id="rId13"/>
    <p:sldLayoutId id="2147483659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001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762000"/>
            <a:ext cx="88392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0" y="685800"/>
            <a:ext cx="9144000" cy="0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374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+mj-lt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o.gl/forms/aRrhbZfKFlFYtP2f2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3" y="92171"/>
            <a:ext cx="7949546" cy="1199031"/>
          </a:xfrm>
        </p:spPr>
        <p:txBody>
          <a:bodyPr/>
          <a:lstStyle/>
          <a:p>
            <a:r>
              <a:rPr lang="en-US" sz="3200" b="1" dirty="0" smtClean="0"/>
              <a:t>18-349: Introduction to Embedded </a:t>
            </a:r>
            <a:br>
              <a:rPr lang="en-US" sz="3200" b="1" dirty="0" smtClean="0"/>
            </a:br>
            <a:r>
              <a:rPr lang="en-US" sz="3200" b="1" dirty="0" smtClean="0"/>
              <a:t>Real-Time Systems</a:t>
            </a:r>
            <a:br>
              <a:rPr lang="en-US" sz="3200" b="1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84" y="2271645"/>
            <a:ext cx="4759749" cy="1549754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5"/>
                </a:solidFill>
              </a:rPr>
              <a:t>Anthony Rowe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Electrical and Computer Engineering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Carnegie Mellon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96252" y="2416686"/>
            <a:ext cx="4397261" cy="17526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11886" y="1330460"/>
            <a:ext cx="758191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Lecture </a:t>
            </a:r>
            <a:r>
              <a:rPr lang="en-US" sz="3200" b="1" dirty="0" smtClean="0"/>
              <a:t>16: </a:t>
            </a:r>
            <a:r>
              <a:rPr lang="en-US" sz="3200" b="1" dirty="0" smtClean="0"/>
              <a:t>Embedded Multicore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0"/>
    </mc:Choice>
    <mc:Fallback xmlns="">
      <p:transition spd="slow" advTm="8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Actel</a:t>
            </a:r>
            <a:r>
              <a:rPr lang="en-US" dirty="0" smtClean="0"/>
              <a:t> Smart Fusion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709" y="910884"/>
            <a:ext cx="7217129" cy="529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87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Multicore Embedded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Toolchains</a:t>
            </a:r>
            <a:r>
              <a:rPr lang="en-US" dirty="0" smtClean="0"/>
              <a:t> are still primitive</a:t>
            </a:r>
          </a:p>
          <a:p>
            <a:pPr lvl="1"/>
            <a:r>
              <a:rPr lang="en-US" dirty="0" smtClean="0"/>
              <a:t>SMP is relatively easy (just fork)</a:t>
            </a:r>
          </a:p>
          <a:p>
            <a:pPr lvl="1"/>
            <a:r>
              <a:rPr lang="en-US" dirty="0" smtClean="0"/>
              <a:t>AMP is complex since you need to handle multiple targets</a:t>
            </a:r>
          </a:p>
          <a:p>
            <a:endParaRPr lang="en-US" dirty="0"/>
          </a:p>
          <a:p>
            <a:r>
              <a:rPr lang="en-US" dirty="0" smtClean="0"/>
              <a:t>Complex peripheral management</a:t>
            </a:r>
          </a:p>
          <a:p>
            <a:pPr lvl="1"/>
            <a:r>
              <a:rPr lang="en-US" dirty="0" smtClean="0"/>
              <a:t>Need to sleep peripherals to save power</a:t>
            </a:r>
          </a:p>
          <a:p>
            <a:pPr lvl="1"/>
            <a:r>
              <a:rPr lang="en-US" dirty="0" smtClean="0"/>
              <a:t>Lots of tricks in how to utilize hardware</a:t>
            </a:r>
          </a:p>
          <a:p>
            <a:pPr lvl="1"/>
            <a:r>
              <a:rPr lang="en-US" dirty="0" smtClean="0"/>
              <a:t>Lots of different I/O with driver dependencies</a:t>
            </a:r>
          </a:p>
          <a:p>
            <a:endParaRPr lang="en-US" dirty="0"/>
          </a:p>
          <a:p>
            <a:r>
              <a:rPr lang="en-US" dirty="0" smtClean="0"/>
              <a:t>How do we reason about real-time constraints?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34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493" y="2902778"/>
            <a:ext cx="8229600" cy="534327"/>
          </a:xfrm>
        </p:spPr>
        <p:txBody>
          <a:bodyPr/>
          <a:lstStyle/>
          <a:p>
            <a:pPr algn="ctr"/>
            <a:r>
              <a:rPr lang="en-US" dirty="0" smtClean="0"/>
              <a:t>How do we reason about Real-Time Scheduling in these systems?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10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 b="1" dirty="0"/>
              <a:t>Global Scheduling for Multiprocessors</a:t>
            </a:r>
          </a:p>
        </p:txBody>
      </p:sp>
      <p:pic>
        <p:nvPicPr>
          <p:cNvPr id="1536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00" y="2974975"/>
            <a:ext cx="28765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Rectangle 5"/>
          <p:cNvSpPr>
            <a:spLocks noChangeArrowheads="1"/>
          </p:cNvSpPr>
          <p:nvPr/>
        </p:nvSpPr>
        <p:spPr bwMode="auto">
          <a:xfrm>
            <a:off x="6184900" y="1700213"/>
            <a:ext cx="1344613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5364" name="Rectangle 6"/>
          <p:cNvSpPr>
            <a:spLocks noChangeArrowheads="1"/>
          </p:cNvSpPr>
          <p:nvPr/>
        </p:nvSpPr>
        <p:spPr bwMode="auto">
          <a:xfrm>
            <a:off x="6184900" y="2582863"/>
            <a:ext cx="1344613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15365" name="Rectangle 7"/>
          <p:cNvSpPr>
            <a:spLocks noChangeArrowheads="1"/>
          </p:cNvSpPr>
          <p:nvPr/>
        </p:nvSpPr>
        <p:spPr bwMode="auto">
          <a:xfrm>
            <a:off x="6184900" y="3465513"/>
            <a:ext cx="1344613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15366" name="Rectangle 8"/>
          <p:cNvSpPr>
            <a:spLocks noChangeArrowheads="1"/>
          </p:cNvSpPr>
          <p:nvPr/>
        </p:nvSpPr>
        <p:spPr bwMode="auto">
          <a:xfrm>
            <a:off x="6184900" y="4810125"/>
            <a:ext cx="1344613" cy="728663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i="1" baseline="-25000"/>
              <a:t>m</a:t>
            </a:r>
            <a:endParaRPr lang="en-US" i="1"/>
          </a:p>
        </p:txBody>
      </p:sp>
      <p:cxnSp>
        <p:nvCxnSpPr>
          <p:cNvPr id="15367" name="AutoShape 9"/>
          <p:cNvCxnSpPr>
            <a:cxnSpLocks noChangeShapeType="1"/>
            <a:endCxn id="15363" idx="1"/>
          </p:cNvCxnSpPr>
          <p:nvPr/>
        </p:nvCxnSpPr>
        <p:spPr bwMode="auto">
          <a:xfrm flipV="1">
            <a:off x="4260850" y="2065338"/>
            <a:ext cx="1924050" cy="14001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368" name="AutoShape 10"/>
          <p:cNvCxnSpPr>
            <a:cxnSpLocks noChangeShapeType="1"/>
            <a:endCxn id="15364" idx="1"/>
          </p:cNvCxnSpPr>
          <p:nvPr/>
        </p:nvCxnSpPr>
        <p:spPr bwMode="auto">
          <a:xfrm flipV="1">
            <a:off x="4260850" y="2947988"/>
            <a:ext cx="1924050" cy="51752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369" name="AutoShape 11"/>
          <p:cNvCxnSpPr>
            <a:cxnSpLocks noChangeShapeType="1"/>
            <a:endCxn id="15365" idx="1"/>
          </p:cNvCxnSpPr>
          <p:nvPr/>
        </p:nvCxnSpPr>
        <p:spPr bwMode="auto">
          <a:xfrm>
            <a:off x="4260850" y="3465513"/>
            <a:ext cx="1924050" cy="36512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370" name="AutoShape 12"/>
          <p:cNvCxnSpPr>
            <a:cxnSpLocks noChangeShapeType="1"/>
            <a:endCxn id="15366" idx="1"/>
          </p:cNvCxnSpPr>
          <p:nvPr/>
        </p:nvCxnSpPr>
        <p:spPr bwMode="auto">
          <a:xfrm>
            <a:off x="4260850" y="3465513"/>
            <a:ext cx="1924050" cy="17097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71" name="Text Box 13"/>
          <p:cNvSpPr txBox="1">
            <a:spLocks noChangeArrowheads="1"/>
          </p:cNvSpPr>
          <p:nvPr/>
        </p:nvSpPr>
        <p:spPr bwMode="auto">
          <a:xfrm rot="5400000">
            <a:off x="6674644" y="4226719"/>
            <a:ext cx="5905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 b="1"/>
              <a:t>…</a:t>
            </a:r>
          </a:p>
        </p:txBody>
      </p:sp>
      <p:sp>
        <p:nvSpPr>
          <p:cNvPr id="15372" name="Text Box 14"/>
          <p:cNvSpPr txBox="1">
            <a:spLocks noChangeArrowheads="1"/>
          </p:cNvSpPr>
          <p:nvPr/>
        </p:nvSpPr>
        <p:spPr bwMode="auto">
          <a:xfrm>
            <a:off x="381000" y="1485900"/>
            <a:ext cx="47180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>
                <a:solidFill>
                  <a:srgbClr val="0066FF"/>
                </a:solidFill>
                <a:latin typeface="Calibri" charset="0"/>
              </a:rPr>
              <a:t>Single Shared Ready Queue</a:t>
            </a:r>
          </a:p>
        </p:txBody>
      </p:sp>
    </p:spTree>
    <p:extLst>
      <p:ext uri="{BB962C8B-B14F-4D97-AF65-F5344CB8AC3E}">
        <p14:creationId xmlns:p14="http://schemas.microsoft.com/office/powerpoint/2010/main" val="836689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382" name="Rectangle 1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523648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b="1" dirty="0"/>
              <a:t>Partitioned Scheduling for Multiprocessors</a:t>
            </a:r>
          </a:p>
        </p:txBody>
      </p:sp>
      <p:pic>
        <p:nvPicPr>
          <p:cNvPr id="1741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1644650"/>
            <a:ext cx="2530475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5"/>
          <p:cNvSpPr>
            <a:spLocks noChangeArrowheads="1"/>
          </p:cNvSpPr>
          <p:nvPr/>
        </p:nvSpPr>
        <p:spPr bwMode="auto">
          <a:xfrm>
            <a:off x="5570538" y="170021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7412" name="Rectangle 6"/>
          <p:cNvSpPr>
            <a:spLocks noChangeArrowheads="1"/>
          </p:cNvSpPr>
          <p:nvPr/>
        </p:nvSpPr>
        <p:spPr bwMode="auto">
          <a:xfrm>
            <a:off x="5532438" y="258286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17413" name="Rectangle 7"/>
          <p:cNvSpPr>
            <a:spLocks noChangeArrowheads="1"/>
          </p:cNvSpPr>
          <p:nvPr/>
        </p:nvSpPr>
        <p:spPr bwMode="auto">
          <a:xfrm>
            <a:off x="5532438" y="346551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17414" name="Rectangle 8"/>
          <p:cNvSpPr>
            <a:spLocks noChangeArrowheads="1"/>
          </p:cNvSpPr>
          <p:nvPr/>
        </p:nvSpPr>
        <p:spPr bwMode="auto">
          <a:xfrm>
            <a:off x="5532438" y="4810125"/>
            <a:ext cx="1344612" cy="728663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i="1" baseline="-25000"/>
              <a:t>m</a:t>
            </a:r>
            <a:endParaRPr lang="en-US" i="1"/>
          </a:p>
        </p:txBody>
      </p:sp>
      <p:pic>
        <p:nvPicPr>
          <p:cNvPr id="17415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2528888"/>
            <a:ext cx="2530475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3390900"/>
            <a:ext cx="2530475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7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4735513"/>
            <a:ext cx="2530475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418" name="AutoShape 12"/>
          <p:cNvCxnSpPr>
            <a:cxnSpLocks noChangeShapeType="1"/>
            <a:endCxn id="17411" idx="1"/>
          </p:cNvCxnSpPr>
          <p:nvPr/>
        </p:nvCxnSpPr>
        <p:spPr bwMode="auto">
          <a:xfrm flipV="1">
            <a:off x="4260850" y="2065338"/>
            <a:ext cx="1309688" cy="1111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9" name="AutoShape 13"/>
          <p:cNvCxnSpPr>
            <a:cxnSpLocks noChangeShapeType="1"/>
            <a:endCxn id="17412" idx="1"/>
          </p:cNvCxnSpPr>
          <p:nvPr/>
        </p:nvCxnSpPr>
        <p:spPr bwMode="auto">
          <a:xfrm flipV="1">
            <a:off x="4260850" y="2947988"/>
            <a:ext cx="1271588" cy="127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0" name="AutoShape 15"/>
          <p:cNvCxnSpPr>
            <a:cxnSpLocks noChangeShapeType="1"/>
            <a:endCxn id="17413" idx="1"/>
          </p:cNvCxnSpPr>
          <p:nvPr/>
        </p:nvCxnSpPr>
        <p:spPr bwMode="auto">
          <a:xfrm>
            <a:off x="4260850" y="3822700"/>
            <a:ext cx="1271588" cy="79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1" name="AutoShape 16"/>
          <p:cNvCxnSpPr>
            <a:cxnSpLocks noChangeShapeType="1"/>
            <a:endCxn id="17414" idx="1"/>
          </p:cNvCxnSpPr>
          <p:nvPr/>
        </p:nvCxnSpPr>
        <p:spPr bwMode="auto">
          <a:xfrm>
            <a:off x="4260850" y="5167313"/>
            <a:ext cx="1271588" cy="79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22" name="Text Box 17"/>
          <p:cNvSpPr txBox="1">
            <a:spLocks noChangeArrowheads="1"/>
          </p:cNvSpPr>
          <p:nvPr/>
        </p:nvSpPr>
        <p:spPr bwMode="auto">
          <a:xfrm rot="5400000">
            <a:off x="6022182" y="4226719"/>
            <a:ext cx="5905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 b="1"/>
              <a:t>…</a:t>
            </a:r>
          </a:p>
        </p:txBody>
      </p:sp>
      <p:sp>
        <p:nvSpPr>
          <p:cNvPr id="17423" name="Text Box 18"/>
          <p:cNvSpPr txBox="1">
            <a:spLocks noChangeArrowheads="1"/>
          </p:cNvSpPr>
          <p:nvPr/>
        </p:nvSpPr>
        <p:spPr bwMode="auto">
          <a:xfrm>
            <a:off x="1084263" y="906463"/>
            <a:ext cx="55229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>
                <a:solidFill>
                  <a:srgbClr val="0066FF"/>
                </a:solidFill>
                <a:latin typeface="Calibri" charset="0"/>
              </a:rPr>
              <a:t>One Ready Queue Per Processor</a:t>
            </a:r>
          </a:p>
        </p:txBody>
      </p:sp>
    </p:spTree>
    <p:extLst>
      <p:ext uri="{BB962C8B-B14F-4D97-AF65-F5344CB8AC3E}">
        <p14:creationId xmlns:p14="http://schemas.microsoft.com/office/powerpoint/2010/main" val="158530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66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453450"/>
            <a:ext cx="8534400" cy="533400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dirty="0"/>
              <a:t>Global Multiprocessor Scheduling Characteristics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83232"/>
            <a:ext cx="8229600" cy="4742931"/>
          </a:xfrm>
        </p:spPr>
        <p:txBody>
          <a:bodyPr/>
          <a:lstStyle/>
          <a:p>
            <a:pPr eaLnBrk="1" hangingPunct="1"/>
            <a:r>
              <a:rPr lang="en-US" dirty="0">
                <a:cs typeface="Arial"/>
              </a:rPr>
              <a:t>All ready tasks are kept in a common (global) queue</a:t>
            </a:r>
          </a:p>
          <a:p>
            <a:pPr eaLnBrk="1" hangingPunct="1"/>
            <a:r>
              <a:rPr lang="en-US" dirty="0">
                <a:cs typeface="Arial"/>
              </a:rPr>
              <a:t>When selected for execution, a task can be dispatched to an arbitrary processor, even after being preempted</a:t>
            </a:r>
          </a:p>
          <a:p>
            <a:pPr eaLnBrk="1" hangingPunct="1"/>
            <a:r>
              <a:rPr lang="en-US" dirty="0">
                <a:cs typeface="Arial"/>
              </a:rPr>
              <a:t>Task execution is assumed to be </a:t>
            </a:r>
            <a:r>
              <a:rPr lang="ja-JP" altLang="en-US" dirty="0">
                <a:cs typeface="Arial"/>
              </a:rPr>
              <a:t>“</a:t>
            </a:r>
            <a:r>
              <a:rPr lang="en-US" altLang="ja-JP" dirty="0">
                <a:cs typeface="Arial"/>
              </a:rPr>
              <a:t>greedy</a:t>
            </a:r>
            <a:r>
              <a:rPr lang="ja-JP" altLang="en-US" dirty="0">
                <a:cs typeface="Arial"/>
              </a:rPr>
              <a:t>”</a:t>
            </a:r>
            <a:r>
              <a:rPr lang="en-US" altLang="ja-JP" dirty="0">
                <a:cs typeface="Arial"/>
              </a:rPr>
              <a:t>:</a:t>
            </a:r>
          </a:p>
          <a:p>
            <a:pPr lvl="1" eaLnBrk="1" hangingPunct="1"/>
            <a:r>
              <a:rPr lang="en-US" dirty="0">
                <a:cs typeface="Arial"/>
              </a:rPr>
              <a:t>If higher-priority tasks occupy all processors, a lower-priority task cannot execute  until the execution of a higher-priority task is complete.</a:t>
            </a:r>
          </a:p>
        </p:txBody>
      </p:sp>
    </p:spTree>
    <p:extLst>
      <p:ext uri="{BB962C8B-B14F-4D97-AF65-F5344CB8AC3E}">
        <p14:creationId xmlns:p14="http://schemas.microsoft.com/office/powerpoint/2010/main" val="2703330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Global Scheduling</a:t>
            </a:r>
          </a:p>
        </p:txBody>
      </p:sp>
      <p:sp>
        <p:nvSpPr>
          <p:cNvPr id="2150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b="1" dirty="0"/>
              <a:t>Advantages:</a:t>
            </a:r>
          </a:p>
          <a:p>
            <a:pPr eaLnBrk="1" hangingPunct="1"/>
            <a:r>
              <a:rPr lang="en-US" dirty="0"/>
              <a:t>Supported by most multiprocessor operating systems</a:t>
            </a:r>
          </a:p>
          <a:p>
            <a:pPr lvl="1" eaLnBrk="1" hangingPunct="1"/>
            <a:r>
              <a:rPr lang="en-US" dirty="0"/>
              <a:t>Windows NT, Solaris, Linux, ...</a:t>
            </a:r>
          </a:p>
          <a:p>
            <a:pPr eaLnBrk="1" hangingPunct="1"/>
            <a:r>
              <a:rPr lang="en-US" dirty="0"/>
              <a:t>Effective utilization of processing resources</a:t>
            </a:r>
          </a:p>
          <a:p>
            <a:pPr lvl="1" eaLnBrk="1" hangingPunct="1"/>
            <a:r>
              <a:rPr lang="en-US" dirty="0"/>
              <a:t>Unused processor time can easily be </a:t>
            </a:r>
            <a:r>
              <a:rPr lang="en-US" dirty="0" smtClean="0"/>
              <a:t>reclaimed</a:t>
            </a:r>
          </a:p>
          <a:p>
            <a:pPr lvl="1" eaLnBrk="1" hangingPunct="1"/>
            <a:endParaRPr lang="en-US" dirty="0"/>
          </a:p>
          <a:p>
            <a:pPr eaLnBrk="1" hangingPunct="1">
              <a:buFontTx/>
              <a:buNone/>
            </a:pPr>
            <a:r>
              <a:rPr lang="en-US" b="1" dirty="0"/>
              <a:t>Disadvantages</a:t>
            </a:r>
            <a:r>
              <a:rPr lang="en-US" dirty="0"/>
              <a:t>:</a:t>
            </a:r>
          </a:p>
          <a:p>
            <a:pPr eaLnBrk="1" hangingPunct="1"/>
            <a:r>
              <a:rPr lang="en-US" dirty="0"/>
              <a:t>Weak theoretical framework</a:t>
            </a:r>
          </a:p>
          <a:p>
            <a:pPr lvl="1" eaLnBrk="1" hangingPunct="1"/>
            <a:r>
              <a:rPr lang="en-US" dirty="0"/>
              <a:t>Few results from the </a:t>
            </a:r>
            <a:r>
              <a:rPr lang="en-US" dirty="0" err="1"/>
              <a:t>uni</a:t>
            </a:r>
            <a:r>
              <a:rPr lang="en-US" dirty="0"/>
              <a:t>-processor case can be used</a:t>
            </a:r>
          </a:p>
          <a:p>
            <a:pPr eaLnBrk="1" hangingPunct="1"/>
            <a:r>
              <a:rPr lang="en-US" dirty="0"/>
              <a:t>Poor resource utilization for hard timing constraints</a:t>
            </a:r>
          </a:p>
          <a:p>
            <a:pPr lvl="1" eaLnBrk="1" hangingPunct="1"/>
            <a:r>
              <a:rPr lang="en-US" dirty="0"/>
              <a:t>No more than 50% resource utilization can be guaranteed</a:t>
            </a:r>
          </a:p>
          <a:p>
            <a:pPr eaLnBrk="1" hangingPunct="1"/>
            <a:r>
              <a:rPr lang="en-US" dirty="0"/>
              <a:t>Suffers from several scheduling anomalies</a:t>
            </a:r>
          </a:p>
          <a:p>
            <a:pPr lvl="1" eaLnBrk="1" hangingPunct="1"/>
            <a:r>
              <a:rPr lang="en-US" dirty="0"/>
              <a:t>Sensitive to period adjustments</a:t>
            </a:r>
          </a:p>
        </p:txBody>
      </p:sp>
    </p:spTree>
    <p:extLst>
      <p:ext uri="{BB962C8B-B14F-4D97-AF65-F5344CB8AC3E}">
        <p14:creationId xmlns:p14="http://schemas.microsoft.com/office/powerpoint/2010/main" val="2017361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Global Scheduling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b="1" dirty="0"/>
              <a:t>Complexity of </a:t>
            </a:r>
            <a:r>
              <a:rPr lang="en-US" b="1" dirty="0" err="1"/>
              <a:t>schedulability</a:t>
            </a:r>
            <a:r>
              <a:rPr lang="en-US" b="1" dirty="0"/>
              <a:t> analysis for global scheduling: (Leung &amp; Whitehead, 1982)</a:t>
            </a:r>
          </a:p>
          <a:p>
            <a:pPr eaLnBrk="1" hangingPunct="1"/>
            <a:r>
              <a:rPr lang="en-US" dirty="0"/>
              <a:t>The problem of deciding if a task set is schedulable on m processors with respect to global scheduling is NP-complete in the strong sense.</a:t>
            </a:r>
          </a:p>
          <a:p>
            <a:pPr eaLnBrk="1" hangingPunct="1">
              <a:buFontTx/>
              <a:buNone/>
            </a:pPr>
            <a:endParaRPr lang="en-US" dirty="0"/>
          </a:p>
          <a:p>
            <a:pPr eaLnBrk="1" hangingPunct="1">
              <a:buFontTx/>
              <a:buNone/>
            </a:pPr>
            <a:r>
              <a:rPr lang="en-US" b="1" dirty="0"/>
              <a:t>Consequence:</a:t>
            </a:r>
          </a:p>
          <a:p>
            <a:pPr eaLnBrk="1" hangingPunct="1"/>
            <a:r>
              <a:rPr lang="en-US" dirty="0"/>
              <a:t>There can only exist a pseudo-polynomial time algorithm for </a:t>
            </a:r>
          </a:p>
          <a:p>
            <a:pPr lvl="1" eaLnBrk="1" hangingPunct="1"/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finding an optimal static priority assignment, or</a:t>
            </a:r>
          </a:p>
          <a:p>
            <a:pPr lvl="1" eaLnBrk="1" hangingPunct="1"/>
            <a:r>
              <a:rPr lang="en-US" dirty="0"/>
              <a:t>(ii) feasibility testing</a:t>
            </a:r>
          </a:p>
          <a:p>
            <a:pPr eaLnBrk="1" hangingPunct="1"/>
            <a:r>
              <a:rPr lang="en-US" dirty="0"/>
              <a:t>But not both at the same time (unless P = NP)!</a:t>
            </a:r>
          </a:p>
        </p:txBody>
      </p:sp>
    </p:spTree>
    <p:extLst>
      <p:ext uri="{BB962C8B-B14F-4D97-AF65-F5344CB8AC3E}">
        <p14:creationId xmlns:p14="http://schemas.microsoft.com/office/powerpoint/2010/main" val="372336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Weak Theoretical Framework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dirty="0"/>
              <a:t>Underlying causes</a:t>
            </a:r>
            <a:r>
              <a:rPr lang="en-US" dirty="0" smtClean="0"/>
              <a:t>:</a:t>
            </a:r>
          </a:p>
          <a:p>
            <a:pPr eaLnBrk="1" hangingPunct="1">
              <a:buFontTx/>
              <a:buNone/>
            </a:pPr>
            <a:endParaRPr lang="en-US" dirty="0"/>
          </a:p>
          <a:p>
            <a:pPr eaLnBrk="1" hangingPunct="1"/>
            <a:r>
              <a:rPr lang="en-US" b="1" dirty="0" err="1"/>
              <a:t>Dhall</a:t>
            </a:r>
            <a:r>
              <a:rPr lang="ja-JP" altLang="en-US" b="1" dirty="0"/>
              <a:t>’</a:t>
            </a:r>
            <a:r>
              <a:rPr lang="en-US" altLang="ja-JP" b="1" dirty="0"/>
              <a:t>s effect:</a:t>
            </a:r>
          </a:p>
          <a:p>
            <a:pPr lvl="1" eaLnBrk="1" hangingPunct="1"/>
            <a:r>
              <a:rPr lang="en-US" dirty="0"/>
              <a:t>With RM, DM and EDF, some low-utilization task sets can be </a:t>
            </a:r>
            <a:r>
              <a:rPr lang="en-US" dirty="0" err="1"/>
              <a:t>unschedulable</a:t>
            </a:r>
            <a:r>
              <a:rPr lang="en-US" dirty="0"/>
              <a:t> regardless of how many processors are used.</a:t>
            </a:r>
          </a:p>
          <a:p>
            <a:pPr eaLnBrk="1" hangingPunct="1"/>
            <a:r>
              <a:rPr lang="en-US" b="1" dirty="0"/>
              <a:t>Dependence on Relative Priority Ordering:</a:t>
            </a:r>
          </a:p>
          <a:p>
            <a:pPr lvl="1" eaLnBrk="1" hangingPunct="1"/>
            <a:r>
              <a:rPr lang="en-US" dirty="0"/>
              <a:t>Changing the relative priority ordering among higher-priority tasks may affect the </a:t>
            </a:r>
            <a:r>
              <a:rPr lang="en-US" dirty="0" err="1"/>
              <a:t>schedulability</a:t>
            </a:r>
            <a:r>
              <a:rPr lang="en-US" dirty="0"/>
              <a:t> for a lower-priority task.</a:t>
            </a:r>
          </a:p>
          <a:p>
            <a:pPr eaLnBrk="1" hangingPunct="1"/>
            <a:r>
              <a:rPr lang="en-US" b="1" dirty="0"/>
              <a:t>Uncharacterized Critical Instant:</a:t>
            </a:r>
          </a:p>
          <a:p>
            <a:pPr lvl="1" eaLnBrk="1" hangingPunct="1"/>
            <a:r>
              <a:rPr lang="en-US" dirty="0"/>
              <a:t>A critical instant does not always occur when a task arrives at the same time as all its higher-priority tasks.</a:t>
            </a:r>
          </a:p>
        </p:txBody>
      </p:sp>
    </p:spTree>
    <p:extLst>
      <p:ext uri="{BB962C8B-B14F-4D97-AF65-F5344CB8AC3E}">
        <p14:creationId xmlns:p14="http://schemas.microsoft.com/office/powerpoint/2010/main" val="1069108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7325"/>
            <a:ext cx="8229600" cy="879475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b="1" dirty="0" err="1"/>
              <a:t>Dhall</a:t>
            </a:r>
            <a:r>
              <a:rPr lang="en-US" sz="3200" b="1" dirty="0"/>
              <a:t> Effect (</a:t>
            </a:r>
            <a:r>
              <a:rPr lang="en-US" sz="3200" b="1" dirty="0" err="1"/>
              <a:t>Dhall</a:t>
            </a:r>
            <a:r>
              <a:rPr lang="en-US" sz="3200" b="1" dirty="0"/>
              <a:t> &amp; Liu, 1978)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rot="5400000" flipH="1" flipV="1">
            <a:off x="947738" y="5777538"/>
            <a:ext cx="369887" cy="158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rot="5400000" flipH="1" flipV="1">
            <a:off x="5586413" y="5785475"/>
            <a:ext cx="369888" cy="158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74750" y="2947025"/>
            <a:ext cx="7575550" cy="7938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75238" y="2490281"/>
            <a:ext cx="64477" cy="4572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-272256" y="2990681"/>
            <a:ext cx="2857500" cy="269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4644232" y="3200231"/>
            <a:ext cx="2286000" cy="47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1279499" y="1584709"/>
            <a:ext cx="4488255" cy="457200"/>
          </a:xfrm>
          <a:prstGeom prst="rect">
            <a:avLst/>
          </a:prstGeom>
          <a:solidFill>
            <a:srgbClr val="CCFF33"/>
          </a:solidFill>
          <a:ln>
            <a:solidFill>
              <a:srgbClr val="CCFF3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600" dirty="0">
                <a:solidFill>
                  <a:schemeClr val="tx1"/>
                </a:solidFill>
                <a:latin typeface="Symbol" pitchFamily="18" charset="2"/>
              </a:rPr>
              <a:t>1-2e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1150938" y="4091613"/>
            <a:ext cx="3032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/>
              <a:t>0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rot="5400000" flipH="1" flipV="1">
            <a:off x="952500" y="5029825"/>
            <a:ext cx="369888" cy="1588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rot="5400000" flipH="1" flipV="1">
            <a:off x="5603875" y="5047288"/>
            <a:ext cx="369887" cy="1588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rot="5400000" flipH="1" flipV="1">
            <a:off x="946150" y="4645650"/>
            <a:ext cx="369888" cy="1588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rot="5400000" flipH="1" flipV="1">
            <a:off x="5599907" y="4659144"/>
            <a:ext cx="368300" cy="1587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>
            <a:spLocks noChangeArrowheads="1"/>
          </p:cNvSpPr>
          <p:nvPr/>
        </p:nvSpPr>
        <p:spPr bwMode="auto">
          <a:xfrm>
            <a:off x="596900" y="4388475"/>
            <a:ext cx="422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>
                <a:latin typeface="Symbol" charset="0"/>
              </a:rPr>
              <a:t>t</a:t>
            </a:r>
            <a:r>
              <a:rPr lang="en-US" baseline="-25000">
                <a:latin typeface="Symbol" charset="0"/>
              </a:rPr>
              <a:t>1</a:t>
            </a:r>
            <a:endParaRPr lang="en-US"/>
          </a:p>
        </p:txBody>
      </p:sp>
      <p:sp>
        <p:nvSpPr>
          <p:cNvPr id="58" name="Rectangle 57"/>
          <p:cNvSpPr>
            <a:spLocks noChangeArrowheads="1"/>
          </p:cNvSpPr>
          <p:nvPr/>
        </p:nvSpPr>
        <p:spPr bwMode="auto">
          <a:xfrm>
            <a:off x="596900" y="4820275"/>
            <a:ext cx="422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>
                <a:latin typeface="Symbol" charset="0"/>
              </a:rPr>
              <a:t>t</a:t>
            </a:r>
            <a:r>
              <a:rPr lang="en-US" baseline="-25000">
                <a:latin typeface="Symbol" charset="0"/>
              </a:rPr>
              <a:t>2</a:t>
            </a:r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68325" y="5575925"/>
            <a:ext cx="481013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Symbol" pitchFamily="18" charset="2"/>
                <a:ea typeface="+mn-ea"/>
                <a:cs typeface="+mn-cs"/>
              </a:rPr>
              <a:t>t</a:t>
            </a:r>
            <a:r>
              <a:rPr lang="en-US" i="1" baseline="-25000" dirty="0">
                <a:latin typeface="+mj-lt"/>
                <a:ea typeface="+mn-ea"/>
                <a:cs typeface="+mn-cs"/>
              </a:rPr>
              <a:t>m</a:t>
            </a:r>
            <a:endParaRPr lang="en-US" i="1" dirty="0">
              <a:latin typeface="+mj-lt"/>
              <a:ea typeface="+mn-ea"/>
              <a:cs typeface="+mn-cs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1198563" y="2037388"/>
            <a:ext cx="7573962" cy="7937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1191" y="1737547"/>
            <a:ext cx="91422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ea typeface="+mn-ea"/>
                <a:cs typeface="+mn-cs"/>
              </a:rPr>
              <a:t>Core 1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8100" y="2571129"/>
            <a:ext cx="91422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ea typeface="+mn-ea"/>
                <a:cs typeface="+mn-cs"/>
              </a:rPr>
              <a:t>Core 2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195758" y="1587641"/>
            <a:ext cx="64477" cy="4572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70609" y="3920970"/>
            <a:ext cx="98475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ea typeface="+mn-ea"/>
                <a:cs typeface="+mn-cs"/>
              </a:rPr>
              <a:t>Core </a:t>
            </a:r>
            <a:r>
              <a:rPr lang="en-US" sz="2000" b="1" i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Times New Roman" pitchFamily="18" charset="0"/>
                <a:ea typeface="+mn-ea"/>
                <a:cs typeface="+mn-cs"/>
              </a:rPr>
              <a:t>m</a:t>
            </a:r>
          </a:p>
        </p:txBody>
      </p:sp>
      <p:cxnSp>
        <p:nvCxnSpPr>
          <p:cNvPr id="68" name="Straight Connector 67"/>
          <p:cNvCxnSpPr/>
          <p:nvPr/>
        </p:nvCxnSpPr>
        <p:spPr>
          <a:xfrm>
            <a:off x="1147763" y="4142413"/>
            <a:ext cx="7575550" cy="6350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1169377" y="3671381"/>
            <a:ext cx="64477" cy="457200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5797066" y="1581779"/>
            <a:ext cx="64477" cy="4572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rot="5400000" flipH="1" flipV="1">
            <a:off x="941388" y="6255375"/>
            <a:ext cx="369888" cy="1587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 flipH="1" flipV="1">
            <a:off x="5657850" y="6266488"/>
            <a:ext cx="369887" cy="1588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465138" y="5922000"/>
            <a:ext cx="687387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Symbol" pitchFamily="18" charset="2"/>
                <a:ea typeface="+mn-ea"/>
                <a:cs typeface="+mn-cs"/>
              </a:rPr>
              <a:t>t</a:t>
            </a:r>
            <a:r>
              <a:rPr lang="en-US" i="1" baseline="-25000" dirty="0">
                <a:latin typeface="+mj-lt"/>
                <a:ea typeface="+mn-ea"/>
                <a:cs typeface="+mn-cs"/>
              </a:rPr>
              <a:t>m+1</a:t>
            </a:r>
            <a:endParaRPr lang="en-US" i="1" dirty="0">
              <a:latin typeface="+mj-lt"/>
              <a:ea typeface="+mn-ea"/>
              <a:cs typeface="+mn-cs"/>
            </a:endParaRPr>
          </a:p>
        </p:txBody>
      </p:sp>
      <p:sp>
        <p:nvSpPr>
          <p:cNvPr id="80" name="TextBox 79"/>
          <p:cNvSpPr txBox="1">
            <a:spLocks noChangeArrowheads="1"/>
          </p:cNvSpPr>
          <p:nvPr/>
        </p:nvSpPr>
        <p:spPr bwMode="auto">
          <a:xfrm>
            <a:off x="5629275" y="4093200"/>
            <a:ext cx="301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/>
              <a:t>1</a:t>
            </a:r>
          </a:p>
        </p:txBody>
      </p:sp>
      <p:sp>
        <p:nvSpPr>
          <p:cNvPr id="81" name="Rectangle 80"/>
          <p:cNvSpPr>
            <a:spLocks noChangeArrowheads="1"/>
          </p:cNvSpPr>
          <p:nvPr/>
        </p:nvSpPr>
        <p:spPr bwMode="auto">
          <a:xfrm>
            <a:off x="1096963" y="1170613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82" name="Rectangle 81"/>
          <p:cNvSpPr>
            <a:spLocks noChangeArrowheads="1"/>
          </p:cNvSpPr>
          <p:nvPr/>
        </p:nvSpPr>
        <p:spPr bwMode="auto">
          <a:xfrm>
            <a:off x="1082675" y="2097713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83" name="Rectangle 82"/>
          <p:cNvSpPr>
            <a:spLocks noChangeArrowheads="1"/>
          </p:cNvSpPr>
          <p:nvPr/>
        </p:nvSpPr>
        <p:spPr bwMode="auto">
          <a:xfrm>
            <a:off x="1055688" y="3258175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84" name="Rectangle 83"/>
          <p:cNvSpPr>
            <a:spLocks noChangeArrowheads="1"/>
          </p:cNvSpPr>
          <p:nvPr/>
        </p:nvSpPr>
        <p:spPr bwMode="auto">
          <a:xfrm>
            <a:off x="5672138" y="1156325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85" name="TextBox 84"/>
          <p:cNvSpPr txBox="1">
            <a:spLocks noChangeArrowheads="1"/>
          </p:cNvSpPr>
          <p:nvPr/>
        </p:nvSpPr>
        <p:spPr bwMode="auto">
          <a:xfrm rot="5400000">
            <a:off x="1099344" y="2947819"/>
            <a:ext cx="4683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/>
              <a:t>…</a:t>
            </a:r>
          </a:p>
        </p:txBody>
      </p:sp>
      <p:sp>
        <p:nvSpPr>
          <p:cNvPr id="86" name="TextBox 85"/>
          <p:cNvSpPr txBox="1">
            <a:spLocks noChangeArrowheads="1"/>
          </p:cNvSpPr>
          <p:nvPr/>
        </p:nvSpPr>
        <p:spPr bwMode="auto">
          <a:xfrm rot="5400000">
            <a:off x="1005682" y="5148094"/>
            <a:ext cx="4683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/>
              <a:t>…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84596" y="660815"/>
            <a:ext cx="6037462" cy="584776"/>
          </a:xfrm>
          <a:prstGeom prst="rect">
            <a:avLst/>
          </a:prstGeom>
          <a:solidFill>
            <a:srgbClr val="FFFFCC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t</a:t>
            </a:r>
            <a:r>
              <a:rPr lang="en-US" sz="1600" baseline="-25000" dirty="0" smtClean="0">
                <a:solidFill>
                  <a:schemeClr val="accent5"/>
                </a:solidFill>
                <a:latin typeface="Symbol" charset="0"/>
                <a:cs typeface="+mn-cs"/>
              </a:rPr>
              <a:t>1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: (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C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1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2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e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, 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1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1); 	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t</a:t>
            </a:r>
            <a:r>
              <a:rPr lang="en-US" sz="1600" baseline="-25000" dirty="0" smtClean="0">
                <a:solidFill>
                  <a:schemeClr val="accent5"/>
                </a:solidFill>
                <a:latin typeface="Symbol" charset="0"/>
                <a:cs typeface="+mn-cs"/>
              </a:rPr>
              <a:t>2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: (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C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2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2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e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, 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2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1);	 …;	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</a:t>
            </a:r>
            <a:r>
              <a:rPr lang="en-US" sz="1600" i="1" baseline="-25000" dirty="0" smtClean="0">
                <a:solidFill>
                  <a:schemeClr val="accent5"/>
                </a:solidFill>
                <a:latin typeface="Symbol" charset="0"/>
                <a:cs typeface="+mn-cs"/>
              </a:rPr>
              <a:t>: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 (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C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2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e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, 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1)</a:t>
            </a:r>
          </a:p>
          <a:p>
            <a:pPr>
              <a:defRPr/>
            </a:pP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m+1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: (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C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m+1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1, </a:t>
            </a:r>
            <a:r>
              <a:rPr lang="en-US" sz="1600" i="1" dirty="0" smtClean="0">
                <a:solidFill>
                  <a:schemeClr val="accent5"/>
                </a:solidFill>
                <a:cs typeface="+mn-cs"/>
              </a:rPr>
              <a:t>T</a:t>
            </a:r>
            <a:r>
              <a:rPr lang="en-US" sz="1600" i="1" baseline="-25000" dirty="0" smtClean="0">
                <a:solidFill>
                  <a:schemeClr val="accent5"/>
                </a:solidFill>
                <a:cs typeface="+mn-cs"/>
              </a:rPr>
              <a:t>m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 = 1+</a:t>
            </a:r>
            <a:r>
              <a:rPr lang="en-US" sz="1600" dirty="0" smtClean="0">
                <a:solidFill>
                  <a:schemeClr val="accent5"/>
                </a:solidFill>
                <a:latin typeface="Symbol" charset="0"/>
                <a:cs typeface="+mn-cs"/>
              </a:rPr>
              <a:t>e</a:t>
            </a:r>
            <a:r>
              <a:rPr lang="en-US" sz="1600" dirty="0" smtClean="0">
                <a:solidFill>
                  <a:schemeClr val="accent5"/>
                </a:solidFill>
                <a:cs typeface="+mn-cs"/>
              </a:rPr>
              <a:t>)</a:t>
            </a:r>
          </a:p>
        </p:txBody>
      </p:sp>
      <p:cxnSp>
        <p:nvCxnSpPr>
          <p:cNvPr id="89" name="Elbow Connector 88"/>
          <p:cNvCxnSpPr/>
          <p:nvPr/>
        </p:nvCxnSpPr>
        <p:spPr>
          <a:xfrm>
            <a:off x="5838825" y="2050088"/>
            <a:ext cx="773113" cy="131762"/>
          </a:xfrm>
          <a:prstGeom prst="bentConnector3">
            <a:avLst>
              <a:gd name="adj1" fmla="val -1136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>
            <a:spLocks noChangeArrowheads="1"/>
          </p:cNvSpPr>
          <p:nvPr/>
        </p:nvSpPr>
        <p:spPr bwMode="auto">
          <a:xfrm>
            <a:off x="6611938" y="2005638"/>
            <a:ext cx="20748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Calibri" charset="0"/>
                <a:cs typeface="Calibri" charset="0"/>
              </a:rPr>
              <a:t>t</a:t>
            </a:r>
            <a:r>
              <a:rPr lang="en-US" i="1" baseline="-25000">
                <a:latin typeface="Calibri" charset="0"/>
                <a:cs typeface="Calibri" charset="0"/>
              </a:rPr>
              <a:t>m+1 </a:t>
            </a:r>
            <a:r>
              <a:rPr lang="en-US">
                <a:solidFill>
                  <a:srgbClr val="FF0000"/>
                </a:solidFill>
                <a:latin typeface="Calibri" charset="0"/>
                <a:cs typeface="Calibri" charset="0"/>
              </a:rPr>
              <a:t>misses</a:t>
            </a:r>
            <a:r>
              <a:rPr lang="en-US">
                <a:latin typeface="Calibri" charset="0"/>
                <a:cs typeface="Calibri" charset="0"/>
              </a:rPr>
              <a:t> its deadline</a:t>
            </a:r>
          </a:p>
        </p:txBody>
      </p:sp>
      <p:sp>
        <p:nvSpPr>
          <p:cNvPr id="94" name="Rectangle 93"/>
          <p:cNvSpPr/>
          <p:nvPr/>
        </p:nvSpPr>
        <p:spPr>
          <a:xfrm>
            <a:off x="5802923" y="2475627"/>
            <a:ext cx="64477" cy="4572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5" name="Rectangle 94"/>
          <p:cNvSpPr>
            <a:spLocks noChangeArrowheads="1"/>
          </p:cNvSpPr>
          <p:nvPr/>
        </p:nvSpPr>
        <p:spPr bwMode="auto">
          <a:xfrm>
            <a:off x="5710238" y="2081838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96" name="Rectangle 95"/>
          <p:cNvSpPr/>
          <p:nvPr/>
        </p:nvSpPr>
        <p:spPr>
          <a:xfrm>
            <a:off x="5797061" y="3674312"/>
            <a:ext cx="64477" cy="457200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5683250" y="3261350"/>
            <a:ext cx="425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latin typeface="Symbol" charset="0"/>
              </a:rPr>
              <a:t>2e</a:t>
            </a:r>
            <a:endParaRPr lang="en-US" sz="2000"/>
          </a:p>
        </p:txBody>
      </p:sp>
      <p:sp>
        <p:nvSpPr>
          <p:cNvPr id="102" name="TextBox 101"/>
          <p:cNvSpPr txBox="1"/>
          <p:nvPr/>
        </p:nvSpPr>
        <p:spPr>
          <a:xfrm>
            <a:off x="5997387" y="4608225"/>
            <a:ext cx="3110753" cy="1569660"/>
          </a:xfrm>
          <a:prstGeom prst="rect">
            <a:avLst/>
          </a:prstGeom>
          <a:solidFill>
            <a:srgbClr val="FFCCCC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spAutoFit/>
          </a:bodyPr>
          <a:lstStyle>
            <a:lvl1pPr marL="169863" indent="-169863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>
              <a:buFont typeface="Arial" charset="0"/>
              <a:buChar char="•"/>
              <a:defRPr/>
            </a:pPr>
            <a:r>
              <a:rPr lang="en-US" sz="1600" dirty="0" err="1" smtClean="0">
                <a:solidFill>
                  <a:srgbClr val="000000"/>
                </a:solidFill>
                <a:latin typeface="Calibri" charset="0"/>
                <a:cs typeface="Calibri" charset="0"/>
              </a:rPr>
              <a:t>U</a:t>
            </a:r>
            <a:r>
              <a:rPr lang="en-US" sz="1600" baseline="-25000" dirty="0" err="1" smtClean="0">
                <a:solidFill>
                  <a:srgbClr val="000000"/>
                </a:solidFill>
                <a:latin typeface="Calibri" charset="0"/>
                <a:cs typeface="Calibri" charset="0"/>
              </a:rPr>
              <a:t>total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 = </a:t>
            </a:r>
            <a:r>
              <a:rPr lang="en-US" sz="1600" i="1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m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(2</a:t>
            </a:r>
            <a:r>
              <a:rPr lang="en-US" sz="1600" i="1" dirty="0" smtClean="0">
                <a:solidFill>
                  <a:srgbClr val="000000"/>
                </a:solidFill>
                <a:latin typeface="Symbol" charset="0"/>
                <a:cs typeface="Calibri" charset="0"/>
              </a:rPr>
              <a:t>e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) + 1/1+</a:t>
            </a:r>
            <a:r>
              <a:rPr lang="en-US" sz="1600" i="1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e</a:t>
            </a:r>
          </a:p>
          <a:p>
            <a:pPr algn="l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As </a:t>
            </a:r>
            <a:r>
              <a:rPr lang="en-US" sz="1600" i="1" dirty="0" smtClean="0">
                <a:solidFill>
                  <a:srgbClr val="000000"/>
                </a:solidFill>
                <a:latin typeface="Symbol" charset="0"/>
                <a:cs typeface="Calibri" charset="0"/>
              </a:rPr>
              <a:t>e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 0, </a:t>
            </a:r>
            <a:r>
              <a:rPr lang="en-US" sz="1600" dirty="0" err="1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U</a:t>
            </a:r>
            <a:r>
              <a:rPr lang="en-US" sz="1600" baseline="-25000" dirty="0" err="1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total</a:t>
            </a:r>
            <a:r>
              <a:rPr lang="en-US" sz="1600" baseline="-250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 1</a:t>
            </a:r>
          </a:p>
          <a:p>
            <a:pPr algn="l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That is, only 1/</a:t>
            </a:r>
            <a:r>
              <a:rPr lang="en-US" sz="1600" i="1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m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 cycles in the system are being utilized, but deadlines are missed.  </a:t>
            </a:r>
          </a:p>
          <a:p>
            <a:pPr algn="l">
              <a:buFont typeface="Arial" charset="0"/>
              <a:buChar char="•"/>
              <a:defRPr/>
            </a:pP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As m ∞, 1/</a:t>
            </a:r>
            <a:r>
              <a:rPr lang="en-US" sz="1600" i="1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m</a:t>
            </a:r>
            <a:r>
              <a:rPr lang="en-US" sz="1600" dirty="0" smtClean="0">
                <a:solidFill>
                  <a:srgbClr val="000000"/>
                </a:solidFill>
                <a:latin typeface="Calibri" charset="0"/>
                <a:cs typeface="Calibri" charset="0"/>
                <a:sym typeface="Wingdings" charset="0"/>
              </a:rPr>
              <a:t>  0</a:t>
            </a:r>
          </a:p>
        </p:txBody>
      </p:sp>
    </p:spTree>
    <p:extLst>
      <p:ext uri="{BB962C8B-B14F-4D97-AF65-F5344CB8AC3E}">
        <p14:creationId xmlns:p14="http://schemas.microsoft.com/office/powerpoint/2010/main" val="347175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7" grpId="0"/>
      <p:bldP spid="58" grpId="0"/>
      <p:bldP spid="59" grpId="0"/>
      <p:bldP spid="78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93" grpId="0"/>
      <p:bldP spid="95" grpId="0"/>
      <p:bldP spid="9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cs typeface="Arial"/>
              </a:rPr>
              <a:t>Administrivia</a:t>
            </a:r>
            <a:endParaRPr lang="en-US" dirty="0">
              <a:cs typeface="Arial"/>
            </a:endParaRPr>
          </a:p>
        </p:txBody>
      </p:sp>
      <p:sp>
        <p:nvSpPr>
          <p:cNvPr id="61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cs typeface="Arial"/>
              </a:rPr>
              <a:t>Lab 3 rolling along</a:t>
            </a:r>
          </a:p>
          <a:p>
            <a:pPr lvl="1"/>
            <a:r>
              <a:rPr lang="en-US" dirty="0" smtClean="0">
                <a:cs typeface="Arial"/>
              </a:rPr>
              <a:t>Checkpoint 2 (Friday Nov 4</a:t>
            </a:r>
            <a:r>
              <a:rPr lang="en-US" baseline="30000" dirty="0" smtClean="0">
                <a:cs typeface="Arial"/>
              </a:rPr>
              <a:t>th</a:t>
            </a:r>
            <a:r>
              <a:rPr lang="en-US" dirty="0" smtClean="0">
                <a:cs typeface="Arial"/>
              </a:rPr>
              <a:t>)</a:t>
            </a:r>
          </a:p>
          <a:p>
            <a:pPr lvl="1"/>
            <a:endParaRPr lang="en-US" dirty="0">
              <a:cs typeface="Arial"/>
            </a:endParaRPr>
          </a:p>
          <a:p>
            <a:r>
              <a:rPr lang="en-US" dirty="0" smtClean="0">
                <a:cs typeface="Arial"/>
              </a:rPr>
              <a:t>Please do Mid-Class Survey</a:t>
            </a:r>
          </a:p>
          <a:p>
            <a:pPr lvl="1"/>
            <a:r>
              <a:rPr lang="en-US" dirty="0">
                <a:cs typeface="Arial"/>
                <a:hlinkClick r:id="rId2"/>
              </a:rPr>
              <a:t>https://goo.gl/forms/</a:t>
            </a:r>
            <a:r>
              <a:rPr lang="en-US" dirty="0" smtClean="0">
                <a:cs typeface="Arial"/>
                <a:hlinkClick r:id="rId2"/>
              </a:rPr>
              <a:t>aRrhbZfKFlFYtP2f2</a:t>
            </a:r>
            <a:endParaRPr lang="en-US" dirty="0" smtClean="0">
              <a:cs typeface="Arial"/>
            </a:endParaRPr>
          </a:p>
          <a:p>
            <a:pPr lvl="1"/>
            <a:endParaRPr lang="en-US" dirty="0" smtClean="0">
              <a:cs typeface="Arial"/>
            </a:endParaRPr>
          </a:p>
          <a:p>
            <a:endParaRPr lang="en-US" dirty="0" smtClean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lvl="1" eaLnBrk="1" hangingPunct="1"/>
            <a:endParaRPr 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57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/>
              <a:t>Dhall</a:t>
            </a:r>
            <a:r>
              <a:rPr lang="ja-JP" altLang="en-US" dirty="0"/>
              <a:t>’</a:t>
            </a:r>
            <a:r>
              <a:rPr lang="en-US" dirty="0"/>
              <a:t>s Effect (2 of 2)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Also applies to (greedy) RM, DM and EDF scheduling</a:t>
            </a:r>
          </a:p>
          <a:p>
            <a:pPr eaLnBrk="1" hangingPunct="1"/>
            <a:r>
              <a:rPr lang="en-US" dirty="0">
                <a:cs typeface="Arial"/>
              </a:rPr>
              <a:t>The lowest utilization of </a:t>
            </a:r>
            <a:r>
              <a:rPr lang="en-US" dirty="0" err="1">
                <a:cs typeface="Arial"/>
              </a:rPr>
              <a:t>unschedulable</a:t>
            </a:r>
            <a:r>
              <a:rPr lang="en-US" dirty="0">
                <a:cs typeface="Arial"/>
              </a:rPr>
              <a:t> task sets can be arbitrarily close to 1 no matter how many processors are used.</a:t>
            </a: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>
              <a:buFontTx/>
              <a:buNone/>
            </a:pPr>
            <a:endParaRPr lang="en-US" dirty="0">
              <a:cs typeface="Arial"/>
            </a:endParaRPr>
          </a:p>
          <a:p>
            <a:pPr eaLnBrk="1" hangingPunct="1"/>
            <a:endParaRPr lang="en-US" dirty="0" smtClean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>
              <a:buFontTx/>
              <a:buNone/>
            </a:pPr>
            <a:r>
              <a:rPr lang="en-US" b="1" dirty="0">
                <a:solidFill>
                  <a:srgbClr val="0066FF"/>
                </a:solidFill>
                <a:cs typeface="Arial"/>
              </a:rPr>
              <a:t>Consequence</a:t>
            </a:r>
            <a:r>
              <a:rPr lang="en-US" dirty="0">
                <a:cs typeface="Arial"/>
              </a:rPr>
              <a:t>:</a:t>
            </a:r>
          </a:p>
          <a:p>
            <a:pPr eaLnBrk="1" hangingPunct="1"/>
            <a:r>
              <a:rPr lang="en-US" dirty="0">
                <a:cs typeface="Arial"/>
              </a:rPr>
              <a:t>New multiprocessor priority-assignment schemes are needed!</a:t>
            </a:r>
          </a:p>
        </p:txBody>
      </p:sp>
      <p:pic>
        <p:nvPicPr>
          <p:cNvPr id="3174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627" y="2644854"/>
            <a:ext cx="2304874" cy="996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225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Another </a:t>
            </a:r>
            <a:r>
              <a:rPr lang="en-US" dirty="0" err="1" smtClean="0">
                <a:cs typeface="+mj-cs"/>
              </a:rPr>
              <a:t>Dhall</a:t>
            </a:r>
            <a:r>
              <a:rPr lang="en-US" dirty="0" smtClean="0">
                <a:cs typeface="+mj-cs"/>
              </a:rPr>
              <a:t> Example</a:t>
            </a:r>
            <a:endParaRPr lang="en-US" dirty="0">
              <a:cs typeface="+mj-cs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0643744"/>
              </p:ext>
            </p:extLst>
          </p:nvPr>
        </p:nvGraphicFramePr>
        <p:xfrm>
          <a:off x="1308100" y="1119188"/>
          <a:ext cx="6583365" cy="3035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6673"/>
                <a:gridCol w="1316673"/>
                <a:gridCol w="1316673"/>
                <a:gridCol w="1316673"/>
                <a:gridCol w="1316673"/>
              </a:tblGrid>
              <a:tr h="75882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Task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U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882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882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882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0.67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marL="91436" marR="91436" marT="45740" marB="4574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3826" name="TextBox 5"/>
          <p:cNvSpPr txBox="1">
            <a:spLocks noChangeArrowheads="1"/>
          </p:cNvSpPr>
          <p:nvPr/>
        </p:nvSpPr>
        <p:spPr bwMode="auto">
          <a:xfrm>
            <a:off x="501650" y="4619625"/>
            <a:ext cx="80279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On 2 processors, the Total Utilization is 1.67 &lt; 2</a:t>
            </a: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If A and B run on different cores, set is not schedulable…</a:t>
            </a:r>
          </a:p>
        </p:txBody>
      </p:sp>
    </p:spTree>
    <p:extLst>
      <p:ext uri="{BB962C8B-B14F-4D97-AF65-F5344CB8AC3E}">
        <p14:creationId xmlns:p14="http://schemas.microsoft.com/office/powerpoint/2010/main" val="1478453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382" name="Rectangle 1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523648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b="1" dirty="0">
                <a:cs typeface="Arial"/>
              </a:rPr>
              <a:t>Partitioned Scheduling for Multiprocessors</a:t>
            </a:r>
          </a:p>
        </p:txBody>
      </p:sp>
      <p:pic>
        <p:nvPicPr>
          <p:cNvPr id="6963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1644650"/>
            <a:ext cx="2530475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5" name="Rectangle 5"/>
          <p:cNvSpPr>
            <a:spLocks noChangeArrowheads="1"/>
          </p:cNvSpPr>
          <p:nvPr/>
        </p:nvSpPr>
        <p:spPr bwMode="auto">
          <a:xfrm>
            <a:off x="5570538" y="170021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69636" name="Rectangle 6"/>
          <p:cNvSpPr>
            <a:spLocks noChangeArrowheads="1"/>
          </p:cNvSpPr>
          <p:nvPr/>
        </p:nvSpPr>
        <p:spPr bwMode="auto">
          <a:xfrm>
            <a:off x="5532438" y="258286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69637" name="Rectangle 7"/>
          <p:cNvSpPr>
            <a:spLocks noChangeArrowheads="1"/>
          </p:cNvSpPr>
          <p:nvPr/>
        </p:nvSpPr>
        <p:spPr bwMode="auto">
          <a:xfrm>
            <a:off x="5532438" y="3465513"/>
            <a:ext cx="1344612" cy="728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69638" name="Rectangle 8"/>
          <p:cNvSpPr>
            <a:spLocks noChangeArrowheads="1"/>
          </p:cNvSpPr>
          <p:nvPr/>
        </p:nvSpPr>
        <p:spPr bwMode="auto">
          <a:xfrm>
            <a:off x="5532438" y="4810125"/>
            <a:ext cx="1344612" cy="728663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Processor</a:t>
            </a:r>
            <a:r>
              <a:rPr lang="en-US" i="1" baseline="-25000"/>
              <a:t>m</a:t>
            </a:r>
            <a:endParaRPr lang="en-US" i="1"/>
          </a:p>
        </p:txBody>
      </p:sp>
      <p:pic>
        <p:nvPicPr>
          <p:cNvPr id="69639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2528888"/>
            <a:ext cx="2530475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40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3390900"/>
            <a:ext cx="2530475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41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4735513"/>
            <a:ext cx="2530475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9642" name="AutoShape 12"/>
          <p:cNvCxnSpPr>
            <a:cxnSpLocks noChangeShapeType="1"/>
            <a:endCxn id="69635" idx="1"/>
          </p:cNvCxnSpPr>
          <p:nvPr/>
        </p:nvCxnSpPr>
        <p:spPr bwMode="auto">
          <a:xfrm flipV="1">
            <a:off x="4260850" y="2065338"/>
            <a:ext cx="1309688" cy="1111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643" name="AutoShape 13"/>
          <p:cNvCxnSpPr>
            <a:cxnSpLocks noChangeShapeType="1"/>
            <a:endCxn id="69636" idx="1"/>
          </p:cNvCxnSpPr>
          <p:nvPr/>
        </p:nvCxnSpPr>
        <p:spPr bwMode="auto">
          <a:xfrm flipV="1">
            <a:off x="4260850" y="2947988"/>
            <a:ext cx="1271588" cy="127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644" name="AutoShape 15"/>
          <p:cNvCxnSpPr>
            <a:cxnSpLocks noChangeShapeType="1"/>
            <a:endCxn id="69637" idx="1"/>
          </p:cNvCxnSpPr>
          <p:nvPr/>
        </p:nvCxnSpPr>
        <p:spPr bwMode="auto">
          <a:xfrm>
            <a:off x="4260850" y="3822700"/>
            <a:ext cx="1271588" cy="79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645" name="AutoShape 16"/>
          <p:cNvCxnSpPr>
            <a:cxnSpLocks noChangeShapeType="1"/>
            <a:endCxn id="69638" idx="1"/>
          </p:cNvCxnSpPr>
          <p:nvPr/>
        </p:nvCxnSpPr>
        <p:spPr bwMode="auto">
          <a:xfrm>
            <a:off x="4260850" y="5167313"/>
            <a:ext cx="1271588" cy="79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9646" name="Text Box 17"/>
          <p:cNvSpPr txBox="1">
            <a:spLocks noChangeArrowheads="1"/>
          </p:cNvSpPr>
          <p:nvPr/>
        </p:nvSpPr>
        <p:spPr bwMode="auto">
          <a:xfrm rot="5400000">
            <a:off x="6022182" y="4226719"/>
            <a:ext cx="5905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 b="1"/>
              <a:t>…</a:t>
            </a:r>
          </a:p>
        </p:txBody>
      </p:sp>
      <p:sp>
        <p:nvSpPr>
          <p:cNvPr id="69647" name="Text Box 18"/>
          <p:cNvSpPr txBox="1">
            <a:spLocks noChangeArrowheads="1"/>
          </p:cNvSpPr>
          <p:nvPr/>
        </p:nvSpPr>
        <p:spPr bwMode="auto">
          <a:xfrm>
            <a:off x="1084263" y="906463"/>
            <a:ext cx="55229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sz="3200">
                <a:solidFill>
                  <a:srgbClr val="0066FF"/>
                </a:solidFill>
                <a:latin typeface="Calibri" charset="0"/>
              </a:rPr>
              <a:t>One Ready Queue Per Processor</a:t>
            </a:r>
          </a:p>
        </p:txBody>
      </p:sp>
    </p:spTree>
    <p:extLst>
      <p:ext uri="{BB962C8B-B14F-4D97-AF65-F5344CB8AC3E}">
        <p14:creationId xmlns:p14="http://schemas.microsoft.com/office/powerpoint/2010/main" val="194948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Partitioned Scheduling</a:t>
            </a:r>
          </a:p>
        </p:txBody>
      </p:sp>
      <p:sp>
        <p:nvSpPr>
          <p:cNvPr id="11427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Given a set of tasks, how to assign each task to a queue (processor)?</a:t>
            </a:r>
          </a:p>
          <a:p>
            <a:pPr eaLnBrk="1" hangingPunct="1"/>
            <a:r>
              <a:rPr lang="en-US" dirty="0">
                <a:cs typeface="Arial"/>
              </a:rPr>
              <a:t>Notes:</a:t>
            </a:r>
          </a:p>
          <a:p>
            <a:pPr lvl="1" eaLnBrk="1" hangingPunct="1"/>
            <a:r>
              <a:rPr lang="en-US" sz="2000" dirty="0">
                <a:cs typeface="Arial"/>
              </a:rPr>
              <a:t>Once assigned, a task only executes on the processor it is assigned to</a:t>
            </a:r>
          </a:p>
          <a:p>
            <a:pPr lvl="1" eaLnBrk="1" hangingPunct="1"/>
            <a:r>
              <a:rPr lang="en-US" sz="2000" dirty="0">
                <a:cs typeface="Arial"/>
              </a:rPr>
              <a:t>Single-processor </a:t>
            </a:r>
            <a:r>
              <a:rPr lang="en-US" sz="2000" dirty="0" err="1">
                <a:cs typeface="Arial"/>
              </a:rPr>
              <a:t>schedulability</a:t>
            </a:r>
            <a:r>
              <a:rPr lang="en-US" sz="2000" dirty="0">
                <a:cs typeface="Arial"/>
              </a:rPr>
              <a:t> analysis can be carried out on each node </a:t>
            </a:r>
          </a:p>
          <a:p>
            <a:pPr lvl="2" eaLnBrk="1" hangingPunct="1"/>
            <a:r>
              <a:rPr lang="en-US" dirty="0">
                <a:cs typeface="Arial"/>
              </a:rPr>
              <a:t>i.e. look at all the tasks that can be in the same ready queue</a:t>
            </a:r>
          </a:p>
          <a:p>
            <a:pPr lvl="1" eaLnBrk="1" hangingPunct="1"/>
            <a:r>
              <a:rPr lang="en-US" sz="2000" dirty="0">
                <a:cs typeface="Arial"/>
              </a:rPr>
              <a:t>No anomalies to worry about</a:t>
            </a:r>
          </a:p>
          <a:p>
            <a:pPr lvl="1" eaLnBrk="1" hangingPunct="1"/>
            <a:r>
              <a:rPr lang="en-US" sz="2000" dirty="0">
                <a:cs typeface="Arial"/>
              </a:rPr>
              <a:t>No </a:t>
            </a:r>
            <a:r>
              <a:rPr lang="en-US" sz="2000" dirty="0" err="1">
                <a:cs typeface="Arial"/>
              </a:rPr>
              <a:t>Dhall</a:t>
            </a:r>
            <a:r>
              <a:rPr lang="ja-JP" altLang="en-US" sz="2000" dirty="0">
                <a:cs typeface="Arial"/>
              </a:rPr>
              <a:t>’</a:t>
            </a:r>
            <a:r>
              <a:rPr lang="en-US" altLang="ja-JP" sz="2000" dirty="0">
                <a:cs typeface="Arial"/>
              </a:rPr>
              <a:t>s Effect</a:t>
            </a:r>
          </a:p>
          <a:p>
            <a:pPr eaLnBrk="1" hangingPunct="1"/>
            <a:r>
              <a:rPr lang="en-US" dirty="0">
                <a:cs typeface="Arial"/>
              </a:rPr>
              <a:t>Question:</a:t>
            </a:r>
          </a:p>
          <a:p>
            <a:pPr lvl="1" eaLnBrk="1" hangingPunct="1"/>
            <a:r>
              <a:rPr lang="en-US" sz="2000" dirty="0">
                <a:cs typeface="Arial"/>
              </a:rPr>
              <a:t>So, how do we assign tasks?</a:t>
            </a:r>
          </a:p>
        </p:txBody>
      </p:sp>
      <p:sp>
        <p:nvSpPr>
          <p:cNvPr id="1142788" name="Text Box 4"/>
          <p:cNvSpPr txBox="1">
            <a:spLocks noChangeArrowheads="1"/>
          </p:cNvSpPr>
          <p:nvPr/>
        </p:nvSpPr>
        <p:spPr bwMode="auto">
          <a:xfrm>
            <a:off x="850900" y="5541888"/>
            <a:ext cx="7442200" cy="457200"/>
          </a:xfrm>
          <a:prstGeom prst="rect">
            <a:avLst/>
          </a:prstGeom>
          <a:solidFill>
            <a:srgbClr val="FFF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i="1" dirty="0">
                <a:latin typeface="Arial" charset="0"/>
              </a:rPr>
              <a:t>The answer lies in the so-called </a:t>
            </a:r>
            <a:r>
              <a:rPr lang="en-US" i="1" dirty="0">
                <a:solidFill>
                  <a:srgbClr val="990000"/>
                </a:solidFill>
                <a:latin typeface="Arial" charset="0"/>
              </a:rPr>
              <a:t>Bin-Packing problem</a:t>
            </a:r>
            <a:r>
              <a:rPr lang="en-US" i="1" dirty="0">
                <a:latin typeface="Arial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4527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2787" grpId="0" build="p" bldLvl="2"/>
      <p:bldP spid="114278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Bin-Packing</a:t>
            </a:r>
          </a:p>
        </p:txBody>
      </p:sp>
      <p:sp>
        <p:nvSpPr>
          <p:cNvPr id="7373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029840" cy="4953000"/>
          </a:xfrm>
        </p:spPr>
        <p:txBody>
          <a:bodyPr/>
          <a:lstStyle/>
          <a:p>
            <a:pPr marL="381000" indent="-381000" eaLnBrk="1" hangingPunct="1">
              <a:lnSpc>
                <a:spcPct val="90000"/>
              </a:lnSpc>
            </a:pPr>
            <a:r>
              <a:rPr lang="en-US" dirty="0">
                <a:cs typeface="Arial"/>
              </a:rPr>
              <a:t>The Bin-Packing Problem</a:t>
            </a:r>
          </a:p>
          <a:p>
            <a:pPr marL="800100" lvl="1" indent="-342900" eaLnBrk="1" hangingPunct="1">
              <a:lnSpc>
                <a:spcPct val="90000"/>
              </a:lnSpc>
            </a:pPr>
            <a:r>
              <a:rPr lang="en-US" i="1" dirty="0">
                <a:cs typeface="Arial"/>
              </a:rPr>
              <a:t>n</a:t>
            </a:r>
            <a:r>
              <a:rPr lang="en-US" dirty="0">
                <a:cs typeface="Arial"/>
              </a:rPr>
              <a:t> objects, each of size ≤ 1.0, must be packed into </a:t>
            </a:r>
            <a:r>
              <a:rPr lang="en-US" i="1" dirty="0">
                <a:cs typeface="Arial"/>
              </a:rPr>
              <a:t>m</a:t>
            </a:r>
            <a:r>
              <a:rPr lang="en-US" dirty="0">
                <a:cs typeface="Arial"/>
              </a:rPr>
              <a:t> identical "bins", each of which is of size 1.0 such that</a:t>
            </a:r>
          </a:p>
          <a:p>
            <a:pPr marL="1219200" lvl="2" indent="-304800" eaLnBrk="1" hangingPunct="1">
              <a:lnSpc>
                <a:spcPct val="90000"/>
              </a:lnSpc>
              <a:buClr>
                <a:schemeClr val="tx1"/>
              </a:buClr>
              <a:buFontTx/>
              <a:buAutoNum type="alphaLcPeriod"/>
            </a:pPr>
            <a:r>
              <a:rPr lang="en-US" dirty="0">
                <a:cs typeface="Arial"/>
              </a:rPr>
              <a:t>the sum of the objects allocated to any bin is ≤ 1.0 </a:t>
            </a:r>
          </a:p>
          <a:p>
            <a:pPr marL="1219200" lvl="2" indent="-304800" eaLnBrk="1" hangingPunct="1">
              <a:lnSpc>
                <a:spcPct val="90000"/>
              </a:lnSpc>
              <a:buClr>
                <a:schemeClr val="tx1"/>
              </a:buClr>
              <a:buFontTx/>
              <a:buAutoNum type="alphaLcPeriod"/>
            </a:pPr>
            <a:r>
              <a:rPr lang="en-US" dirty="0">
                <a:cs typeface="Arial"/>
              </a:rPr>
              <a:t>the number of bins used is minimized. </a:t>
            </a:r>
          </a:p>
          <a:p>
            <a:pPr marL="800100" lvl="1" indent="-342900" eaLnBrk="1" hangingPunct="1">
              <a:lnSpc>
                <a:spcPct val="90000"/>
              </a:lnSpc>
              <a:buClr>
                <a:schemeClr val="tx1"/>
              </a:buClr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237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cs typeface="Arial"/>
              </a:rPr>
              <a:t>Bin-Packing Heuristics</a:t>
            </a:r>
          </a:p>
        </p:txBody>
      </p:sp>
      <p:sp>
        <p:nvSpPr>
          <p:cNvPr id="7577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First-Fit (FF)</a:t>
            </a:r>
          </a:p>
          <a:p>
            <a:pPr eaLnBrk="1" hangingPunct="1"/>
            <a:r>
              <a:rPr lang="en-US" dirty="0">
                <a:cs typeface="Arial"/>
              </a:rPr>
              <a:t>Best-Fit (BF)</a:t>
            </a:r>
          </a:p>
          <a:p>
            <a:pPr eaLnBrk="1" hangingPunct="1"/>
            <a:r>
              <a:rPr lang="en-US" b="1" dirty="0">
                <a:cs typeface="Arial"/>
              </a:rPr>
              <a:t>Next-Fit (NF)</a:t>
            </a:r>
          </a:p>
          <a:p>
            <a:pPr eaLnBrk="1" hangingPunct="1"/>
            <a:r>
              <a:rPr lang="en-US" dirty="0">
                <a:cs typeface="Arial"/>
              </a:rPr>
              <a:t>Worst-Fit (WF)</a:t>
            </a:r>
          </a:p>
          <a:p>
            <a:pPr eaLnBrk="1" hangingPunct="1"/>
            <a:r>
              <a:rPr lang="en-US" dirty="0">
                <a:cs typeface="Arial"/>
              </a:rPr>
              <a:t>First-Fit Decreasing (FFD)</a:t>
            </a:r>
          </a:p>
          <a:p>
            <a:pPr eaLnBrk="1" hangingPunct="1"/>
            <a:r>
              <a:rPr lang="en-US" b="1" dirty="0">
                <a:cs typeface="Arial"/>
              </a:rPr>
              <a:t>Best-Fit Decreasing (BFD)</a:t>
            </a:r>
          </a:p>
          <a:p>
            <a:pPr eaLnBrk="1" hangingPunct="1"/>
            <a:r>
              <a:rPr lang="en-US" dirty="0">
                <a:cs typeface="Arial"/>
              </a:rPr>
              <a:t>Worst-Fit Decreasing (WFD</a:t>
            </a:r>
            <a:r>
              <a:rPr lang="en-US" dirty="0" smtClean="0">
                <a:cs typeface="Arial"/>
              </a:rPr>
              <a:t>)</a:t>
            </a: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>
              <a:buFontTx/>
              <a:buNone/>
            </a:pPr>
            <a:r>
              <a:rPr lang="en-US" dirty="0">
                <a:cs typeface="Arial"/>
              </a:rPr>
              <a:t>Questions to Ask:</a:t>
            </a:r>
          </a:p>
          <a:p>
            <a:pPr lvl="1" eaLnBrk="1" hangingPunct="1"/>
            <a:r>
              <a:rPr lang="en-US" dirty="0">
                <a:cs typeface="Arial"/>
              </a:rPr>
              <a:t>How many bins do you need?</a:t>
            </a:r>
          </a:p>
          <a:p>
            <a:pPr lvl="2" eaLnBrk="1" hangingPunct="1"/>
            <a:r>
              <a:rPr lang="en-US" dirty="0">
                <a:cs typeface="Arial"/>
              </a:rPr>
              <a:t>What is the minimum number of bins you need?</a:t>
            </a:r>
          </a:p>
          <a:p>
            <a:pPr lvl="2" eaLnBrk="1" hangingPunct="1"/>
            <a:r>
              <a:rPr lang="en-US" dirty="0">
                <a:cs typeface="Arial"/>
              </a:rPr>
              <a:t>What is the maximum number of bins you need?</a:t>
            </a:r>
          </a:p>
          <a:p>
            <a:pPr lvl="1" eaLnBrk="1" hangingPunct="1"/>
            <a:r>
              <a:rPr lang="en-US" dirty="0">
                <a:cs typeface="Arial"/>
              </a:rPr>
              <a:t>Can you find the optimum number of bins?</a:t>
            </a:r>
          </a:p>
        </p:txBody>
      </p:sp>
    </p:spTree>
    <p:extLst>
      <p:ext uri="{BB962C8B-B14F-4D97-AF65-F5344CB8AC3E}">
        <p14:creationId xmlns:p14="http://schemas.microsoft.com/office/powerpoint/2010/main" val="170643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Next-Fit Heuristic</a:t>
            </a:r>
          </a:p>
        </p:txBody>
      </p:sp>
      <p:sp>
        <p:nvSpPr>
          <p:cNvPr id="77826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447800"/>
            <a:ext cx="4267200" cy="4525963"/>
          </a:xfrm>
        </p:spPr>
        <p:txBody>
          <a:bodyPr/>
          <a:lstStyle/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>
                <a:cs typeface="Arial"/>
              </a:rPr>
              <a:t>Fit next object into </a:t>
            </a:r>
            <a:r>
              <a:rPr lang="en-US" u="sng" dirty="0">
                <a:cs typeface="Arial"/>
              </a:rPr>
              <a:t>next</a:t>
            </a:r>
            <a:r>
              <a:rPr lang="en-US" dirty="0">
                <a:cs typeface="Arial"/>
              </a:rPr>
              <a:t> bin that it can fit into.</a:t>
            </a:r>
          </a:p>
          <a:p>
            <a:pPr marL="838200" lvl="1" indent="-381000" eaLnBrk="1" hangingPunct="1">
              <a:lnSpc>
                <a:spcPct val="80000"/>
              </a:lnSpc>
            </a:pPr>
            <a:r>
              <a:rPr lang="en-US" sz="2000" dirty="0">
                <a:cs typeface="Arial"/>
              </a:rPr>
              <a:t>If it does not fit into any bin, add a new bin to fit into.</a:t>
            </a:r>
          </a:p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>
                <a:cs typeface="Arial"/>
              </a:rPr>
              <a:t>If no object left, done.  Go to Step 1.</a:t>
            </a:r>
          </a:p>
          <a:p>
            <a:pPr marL="457200" indent="-457200" eaLnBrk="1" hangingPunct="1">
              <a:lnSpc>
                <a:spcPct val="80000"/>
              </a:lnSpc>
            </a:pPr>
            <a:endParaRPr lang="en-US" dirty="0">
              <a:cs typeface="Arial"/>
            </a:endParaRPr>
          </a:p>
        </p:txBody>
      </p:sp>
      <p:sp>
        <p:nvSpPr>
          <p:cNvPr id="1120260" name="Oval 4"/>
          <p:cNvSpPr>
            <a:spLocks noChangeArrowheads="1"/>
          </p:cNvSpPr>
          <p:nvPr/>
        </p:nvSpPr>
        <p:spPr bwMode="auto">
          <a:xfrm>
            <a:off x="7029450" y="2014538"/>
            <a:ext cx="762000" cy="7620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accent5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0261" name="Oval 5"/>
          <p:cNvSpPr>
            <a:spLocks noChangeArrowheads="1"/>
          </p:cNvSpPr>
          <p:nvPr/>
        </p:nvSpPr>
        <p:spPr bwMode="auto">
          <a:xfrm>
            <a:off x="4724400" y="2128838"/>
            <a:ext cx="533400" cy="5334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accent5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0262" name="Oval 6"/>
          <p:cNvSpPr>
            <a:spLocks noChangeArrowheads="1"/>
          </p:cNvSpPr>
          <p:nvPr/>
        </p:nvSpPr>
        <p:spPr bwMode="auto">
          <a:xfrm>
            <a:off x="5603875" y="2243138"/>
            <a:ext cx="304800" cy="3048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accent5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0263" name="Oval 7"/>
          <p:cNvSpPr>
            <a:spLocks noChangeArrowheads="1"/>
          </p:cNvSpPr>
          <p:nvPr/>
        </p:nvSpPr>
        <p:spPr bwMode="auto">
          <a:xfrm>
            <a:off x="8139113" y="2319338"/>
            <a:ext cx="152400" cy="1524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accent5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0264" name="Oval 8"/>
          <p:cNvSpPr>
            <a:spLocks noChangeArrowheads="1"/>
          </p:cNvSpPr>
          <p:nvPr/>
        </p:nvSpPr>
        <p:spPr bwMode="auto">
          <a:xfrm>
            <a:off x="6256338" y="2182813"/>
            <a:ext cx="425450" cy="42545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accent5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7832" name="Group 9"/>
          <p:cNvGrpSpPr>
            <a:grpSpLocks/>
          </p:cNvGrpSpPr>
          <p:nvPr/>
        </p:nvGrpSpPr>
        <p:grpSpPr bwMode="auto">
          <a:xfrm>
            <a:off x="4737100" y="3413125"/>
            <a:ext cx="765175" cy="1192213"/>
            <a:chOff x="5130" y="2150"/>
            <a:chExt cx="482" cy="751"/>
          </a:xfrm>
        </p:grpSpPr>
        <p:sp>
          <p:nvSpPr>
            <p:cNvPr id="77843" name="Rectangle 10"/>
            <p:cNvSpPr>
              <a:spLocks noChangeArrowheads="1"/>
            </p:cNvSpPr>
            <p:nvPr/>
          </p:nvSpPr>
          <p:spPr bwMode="auto">
            <a:xfrm>
              <a:off x="5132" y="2150"/>
              <a:ext cx="480" cy="75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4" name="Rectangle 11"/>
            <p:cNvSpPr>
              <a:spLocks noChangeArrowheads="1"/>
            </p:cNvSpPr>
            <p:nvPr/>
          </p:nvSpPr>
          <p:spPr bwMode="auto">
            <a:xfrm>
              <a:off x="5130" y="2709"/>
              <a:ext cx="480" cy="192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7833" name="Group 12"/>
          <p:cNvGrpSpPr>
            <a:grpSpLocks/>
          </p:cNvGrpSpPr>
          <p:nvPr/>
        </p:nvGrpSpPr>
        <p:grpSpPr bwMode="auto">
          <a:xfrm>
            <a:off x="6559550" y="3427413"/>
            <a:ext cx="777875" cy="1192212"/>
            <a:chOff x="4406" y="2150"/>
            <a:chExt cx="490" cy="751"/>
          </a:xfrm>
        </p:grpSpPr>
        <p:sp>
          <p:nvSpPr>
            <p:cNvPr id="77841" name="Rectangle 13"/>
            <p:cNvSpPr>
              <a:spLocks noChangeArrowheads="1"/>
            </p:cNvSpPr>
            <p:nvPr/>
          </p:nvSpPr>
          <p:spPr bwMode="auto">
            <a:xfrm>
              <a:off x="4412" y="2150"/>
              <a:ext cx="480" cy="75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2" name="Rectangle 14"/>
            <p:cNvSpPr>
              <a:spLocks noChangeArrowheads="1"/>
            </p:cNvSpPr>
            <p:nvPr/>
          </p:nvSpPr>
          <p:spPr bwMode="auto">
            <a:xfrm>
              <a:off x="4406" y="2565"/>
              <a:ext cx="490" cy="33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7834" name="Group 15"/>
          <p:cNvGrpSpPr>
            <a:grpSpLocks/>
          </p:cNvGrpSpPr>
          <p:nvPr/>
        </p:nvGrpSpPr>
        <p:grpSpPr bwMode="auto">
          <a:xfrm>
            <a:off x="5649913" y="3427413"/>
            <a:ext cx="765175" cy="1192212"/>
            <a:chOff x="3642" y="2150"/>
            <a:chExt cx="482" cy="751"/>
          </a:xfrm>
        </p:grpSpPr>
        <p:sp>
          <p:nvSpPr>
            <p:cNvPr id="77839" name="Rectangle 16"/>
            <p:cNvSpPr>
              <a:spLocks noChangeArrowheads="1"/>
            </p:cNvSpPr>
            <p:nvPr/>
          </p:nvSpPr>
          <p:spPr bwMode="auto">
            <a:xfrm>
              <a:off x="3644" y="2150"/>
              <a:ext cx="480" cy="75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40" name="Rectangle 17"/>
            <p:cNvSpPr>
              <a:spLocks noChangeArrowheads="1"/>
            </p:cNvSpPr>
            <p:nvPr/>
          </p:nvSpPr>
          <p:spPr bwMode="auto">
            <a:xfrm>
              <a:off x="3642" y="2373"/>
              <a:ext cx="480" cy="528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7835" name="Group 18"/>
          <p:cNvGrpSpPr>
            <a:grpSpLocks/>
          </p:cNvGrpSpPr>
          <p:nvPr/>
        </p:nvGrpSpPr>
        <p:grpSpPr bwMode="auto">
          <a:xfrm>
            <a:off x="7643813" y="3413125"/>
            <a:ext cx="762000" cy="1192213"/>
            <a:chOff x="2976" y="2150"/>
            <a:chExt cx="480" cy="751"/>
          </a:xfrm>
        </p:grpSpPr>
        <p:sp>
          <p:nvSpPr>
            <p:cNvPr id="77837" name="Rectangle 19"/>
            <p:cNvSpPr>
              <a:spLocks noChangeArrowheads="1"/>
            </p:cNvSpPr>
            <p:nvPr/>
          </p:nvSpPr>
          <p:spPr bwMode="auto">
            <a:xfrm>
              <a:off x="2976" y="2150"/>
              <a:ext cx="480" cy="75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838" name="Rectangle 20"/>
            <p:cNvSpPr>
              <a:spLocks noChangeArrowheads="1"/>
            </p:cNvSpPr>
            <p:nvPr/>
          </p:nvSpPr>
          <p:spPr bwMode="auto">
            <a:xfrm>
              <a:off x="2976" y="2229"/>
              <a:ext cx="480" cy="672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7836" name="AutoShape 21"/>
          <p:cNvSpPr>
            <a:spLocks noChangeArrowheads="1"/>
          </p:cNvSpPr>
          <p:nvPr/>
        </p:nvSpPr>
        <p:spPr bwMode="auto">
          <a:xfrm>
            <a:off x="5837238" y="4619625"/>
            <a:ext cx="347662" cy="730250"/>
          </a:xfrm>
          <a:prstGeom prst="upArrow">
            <a:avLst>
              <a:gd name="adj1" fmla="val 50000"/>
              <a:gd name="adj2" fmla="val 52511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94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12026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12026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112026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112026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12026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0260" grpId="0" animBg="1"/>
      <p:bldP spid="1120260" grpId="1" animBg="1"/>
      <p:bldP spid="1120261" grpId="0" animBg="1"/>
      <p:bldP spid="1120261" grpId="1" animBg="1"/>
      <p:bldP spid="1120262" grpId="0" animBg="1"/>
      <p:bldP spid="1120262" grpId="1" animBg="1"/>
      <p:bldP spid="1120263" grpId="0" animBg="1"/>
      <p:bldP spid="1120263" grpId="1" animBg="1"/>
      <p:bldP spid="1120264" grpId="0" animBg="1"/>
      <p:bldP spid="1120264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Next-Fit </a:t>
            </a:r>
            <a:r>
              <a:rPr lang="en-US" dirty="0"/>
              <a:t>Example</a:t>
            </a:r>
          </a:p>
        </p:txBody>
      </p:sp>
      <p:sp>
        <p:nvSpPr>
          <p:cNvPr id="798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Given a list of objects of size </a:t>
            </a:r>
            <a:r>
              <a:rPr lang="en-US" dirty="0">
                <a:solidFill>
                  <a:schemeClr val="tx1"/>
                </a:solidFill>
                <a:cs typeface="Arial"/>
              </a:rPr>
              <a:t>8, 5, 7, 6, 2, 4, 1</a:t>
            </a:r>
            <a:r>
              <a:rPr lang="en-US" dirty="0">
                <a:cs typeface="Arial"/>
              </a:rPr>
              <a:t> in that order</a:t>
            </a:r>
          </a:p>
          <a:p>
            <a:pPr eaLnBrk="1" hangingPunct="1"/>
            <a:r>
              <a:rPr lang="en-US" dirty="0">
                <a:cs typeface="Arial"/>
              </a:rPr>
              <a:t>Pack these objects into bins of capacity 10</a:t>
            </a:r>
          </a:p>
        </p:txBody>
      </p:sp>
      <p:sp>
        <p:nvSpPr>
          <p:cNvPr id="79875" name="Rectangle 8"/>
          <p:cNvSpPr>
            <a:spLocks noChangeArrowheads="1"/>
          </p:cNvSpPr>
          <p:nvPr/>
        </p:nvSpPr>
        <p:spPr bwMode="auto">
          <a:xfrm>
            <a:off x="589259" y="2210877"/>
            <a:ext cx="1417637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4361" name="Rectangle 9"/>
          <p:cNvSpPr>
            <a:spLocks noChangeArrowheads="1"/>
          </p:cNvSpPr>
          <p:nvPr/>
        </p:nvSpPr>
        <p:spPr bwMode="auto">
          <a:xfrm>
            <a:off x="589259" y="2850640"/>
            <a:ext cx="1417637" cy="292576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8</a:t>
            </a:r>
          </a:p>
        </p:txBody>
      </p:sp>
      <p:sp>
        <p:nvSpPr>
          <p:cNvPr id="1124362" name="Rectangle 10"/>
          <p:cNvSpPr>
            <a:spLocks noChangeArrowheads="1"/>
          </p:cNvSpPr>
          <p:nvPr/>
        </p:nvSpPr>
        <p:spPr bwMode="auto">
          <a:xfrm>
            <a:off x="2233909" y="2210877"/>
            <a:ext cx="1371600" cy="35194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4363" name="Rectangle 11"/>
          <p:cNvSpPr>
            <a:spLocks noChangeArrowheads="1"/>
          </p:cNvSpPr>
          <p:nvPr/>
        </p:nvSpPr>
        <p:spPr bwMode="auto">
          <a:xfrm>
            <a:off x="2233909" y="3947602"/>
            <a:ext cx="1371600" cy="1828800"/>
          </a:xfrm>
          <a:prstGeom prst="rect">
            <a:avLst/>
          </a:prstGeom>
          <a:solidFill>
            <a:srgbClr val="FFFF99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5</a:t>
            </a:r>
          </a:p>
        </p:txBody>
      </p:sp>
      <p:sp>
        <p:nvSpPr>
          <p:cNvPr id="1124365" name="Rectangle 13"/>
          <p:cNvSpPr>
            <a:spLocks noChangeArrowheads="1"/>
          </p:cNvSpPr>
          <p:nvPr/>
        </p:nvSpPr>
        <p:spPr bwMode="auto">
          <a:xfrm>
            <a:off x="3880146" y="3307840"/>
            <a:ext cx="1371600" cy="2468562"/>
          </a:xfrm>
          <a:prstGeom prst="rect">
            <a:avLst/>
          </a:prstGeom>
          <a:solidFill>
            <a:srgbClr val="CCECFF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7</a:t>
            </a:r>
          </a:p>
        </p:txBody>
      </p:sp>
      <p:sp>
        <p:nvSpPr>
          <p:cNvPr id="1124367" name="Rectangle 15"/>
          <p:cNvSpPr>
            <a:spLocks noChangeArrowheads="1"/>
          </p:cNvSpPr>
          <p:nvPr/>
        </p:nvSpPr>
        <p:spPr bwMode="auto">
          <a:xfrm>
            <a:off x="7190821" y="4388183"/>
            <a:ext cx="1371600" cy="1371600"/>
          </a:xfrm>
          <a:prstGeom prst="rect">
            <a:avLst/>
          </a:prstGeom>
          <a:solidFill>
            <a:srgbClr val="FFCCCC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4</a:t>
            </a:r>
          </a:p>
        </p:txBody>
      </p:sp>
      <p:sp>
        <p:nvSpPr>
          <p:cNvPr id="1124368" name="Rectangle 16"/>
          <p:cNvSpPr>
            <a:spLocks noChangeArrowheads="1"/>
          </p:cNvSpPr>
          <p:nvPr/>
        </p:nvSpPr>
        <p:spPr bwMode="auto">
          <a:xfrm>
            <a:off x="5526384" y="3125277"/>
            <a:ext cx="1371600" cy="639763"/>
          </a:xfrm>
          <a:prstGeom prst="rect">
            <a:avLst/>
          </a:prstGeom>
          <a:solidFill>
            <a:srgbClr val="CCFF33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2</a:t>
            </a:r>
          </a:p>
        </p:txBody>
      </p:sp>
      <p:sp>
        <p:nvSpPr>
          <p:cNvPr id="1124371" name="Rectangle 19"/>
          <p:cNvSpPr>
            <a:spLocks noChangeArrowheads="1"/>
          </p:cNvSpPr>
          <p:nvPr/>
        </p:nvSpPr>
        <p:spPr bwMode="auto">
          <a:xfrm>
            <a:off x="7190821" y="3942634"/>
            <a:ext cx="1371600" cy="457200"/>
          </a:xfrm>
          <a:prstGeom prst="rect">
            <a:avLst/>
          </a:prstGeom>
          <a:solidFill>
            <a:srgbClr val="CCCC00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1</a:t>
            </a:r>
          </a:p>
        </p:txBody>
      </p:sp>
      <p:sp>
        <p:nvSpPr>
          <p:cNvPr id="1124373" name="Rectangle 21"/>
          <p:cNvSpPr>
            <a:spLocks noChangeArrowheads="1"/>
          </p:cNvSpPr>
          <p:nvPr/>
        </p:nvSpPr>
        <p:spPr bwMode="auto">
          <a:xfrm>
            <a:off x="5526384" y="3765040"/>
            <a:ext cx="1371600" cy="2011362"/>
          </a:xfrm>
          <a:prstGeom prst="rect">
            <a:avLst/>
          </a:prstGeom>
          <a:solidFill>
            <a:srgbClr val="9999FF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/>
              <a:t>6</a:t>
            </a:r>
          </a:p>
        </p:txBody>
      </p:sp>
      <p:sp>
        <p:nvSpPr>
          <p:cNvPr id="1124374" name="Rectangle 22"/>
          <p:cNvSpPr>
            <a:spLocks noChangeArrowheads="1"/>
          </p:cNvSpPr>
          <p:nvPr/>
        </p:nvSpPr>
        <p:spPr bwMode="auto">
          <a:xfrm>
            <a:off x="3880146" y="2210877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4375" name="Rectangle 23"/>
          <p:cNvSpPr>
            <a:spLocks noChangeArrowheads="1"/>
          </p:cNvSpPr>
          <p:nvPr/>
        </p:nvSpPr>
        <p:spPr bwMode="auto">
          <a:xfrm>
            <a:off x="5526384" y="2210877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23"/>
          <p:cNvSpPr>
            <a:spLocks noChangeArrowheads="1"/>
          </p:cNvSpPr>
          <p:nvPr/>
        </p:nvSpPr>
        <p:spPr bwMode="auto">
          <a:xfrm>
            <a:off x="7181907" y="2200165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89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4361" grpId="0" animBg="1"/>
      <p:bldP spid="1124362" grpId="0" animBg="1"/>
      <p:bldP spid="1124363" grpId="0" animBg="1"/>
      <p:bldP spid="1124365" grpId="0" animBg="1"/>
      <p:bldP spid="1124367" grpId="0" animBg="1"/>
      <p:bldP spid="1124368" grpId="0" animBg="1"/>
      <p:bldP spid="1124371" grpId="0" animBg="1"/>
      <p:bldP spid="1124373" grpId="0" animBg="1"/>
      <p:bldP spid="1124374" grpId="0" animBg="1"/>
      <p:bldP spid="1124375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Best-Fit Decreasing (BFD) Heuristic</a:t>
            </a:r>
          </a:p>
        </p:txBody>
      </p:sp>
      <p:sp>
        <p:nvSpPr>
          <p:cNvPr id="98306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447800"/>
            <a:ext cx="4267200" cy="4525963"/>
          </a:xfrm>
        </p:spPr>
        <p:txBody>
          <a:bodyPr/>
          <a:lstStyle/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/>
              <a:t>Sort the objects in descending order of size</a:t>
            </a:r>
          </a:p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/>
              <a:t>Sort the bins in descending order of consumed space</a:t>
            </a:r>
          </a:p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/>
              <a:t>Fit next object into first sorted bin that it can fit into</a:t>
            </a:r>
          </a:p>
          <a:p>
            <a:pPr marL="838200" lvl="1" indent="-381000" eaLnBrk="1" hangingPunct="1">
              <a:lnSpc>
                <a:spcPct val="80000"/>
              </a:lnSpc>
            </a:pPr>
            <a:r>
              <a:rPr lang="en-US" dirty="0"/>
              <a:t>If it does not fit into any bin, add a new bin to fit into</a:t>
            </a:r>
          </a:p>
          <a:p>
            <a:pPr marL="457200" indent="-457200" eaLnBrk="1" hangingPunct="1">
              <a:lnSpc>
                <a:spcPct val="80000"/>
              </a:lnSpc>
              <a:buFontTx/>
              <a:buAutoNum type="arabicPeriod"/>
            </a:pPr>
            <a:r>
              <a:rPr lang="en-US" dirty="0"/>
              <a:t>If no object left, done.  Go to Step 2.</a:t>
            </a:r>
          </a:p>
          <a:p>
            <a:pPr marL="457200" indent="-457200" eaLnBrk="1" hangingPunct="1">
              <a:lnSpc>
                <a:spcPct val="80000"/>
              </a:lnSpc>
            </a:pPr>
            <a:endParaRPr lang="en-US" dirty="0"/>
          </a:p>
        </p:txBody>
      </p:sp>
      <p:sp>
        <p:nvSpPr>
          <p:cNvPr id="1107972" name="Rectangle 4"/>
          <p:cNvSpPr>
            <a:spLocks noChangeArrowheads="1"/>
          </p:cNvSpPr>
          <p:nvPr/>
        </p:nvSpPr>
        <p:spPr bwMode="auto">
          <a:xfrm>
            <a:off x="5784850" y="3413125"/>
            <a:ext cx="762000" cy="1192213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07973" name="Rectangle 5"/>
          <p:cNvSpPr>
            <a:spLocks noChangeArrowheads="1"/>
          </p:cNvSpPr>
          <p:nvPr/>
        </p:nvSpPr>
        <p:spPr bwMode="auto">
          <a:xfrm>
            <a:off x="4724400" y="3413125"/>
            <a:ext cx="762000" cy="1192213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07974" name="Rectangle 6"/>
          <p:cNvSpPr>
            <a:spLocks noChangeArrowheads="1"/>
          </p:cNvSpPr>
          <p:nvPr/>
        </p:nvSpPr>
        <p:spPr bwMode="auto">
          <a:xfrm>
            <a:off x="7004050" y="3413125"/>
            <a:ext cx="762000" cy="1192213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07975" name="Rectangle 7"/>
          <p:cNvSpPr>
            <a:spLocks noChangeArrowheads="1"/>
          </p:cNvSpPr>
          <p:nvPr/>
        </p:nvSpPr>
        <p:spPr bwMode="auto">
          <a:xfrm>
            <a:off x="8147050" y="3413125"/>
            <a:ext cx="762000" cy="1192213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07976" name="Oval 8"/>
          <p:cNvSpPr>
            <a:spLocks noChangeArrowheads="1"/>
          </p:cNvSpPr>
          <p:nvPr/>
        </p:nvSpPr>
        <p:spPr bwMode="auto">
          <a:xfrm>
            <a:off x="4740275" y="2368550"/>
            <a:ext cx="762000" cy="7620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77" name="Oval 9"/>
          <p:cNvSpPr>
            <a:spLocks noChangeArrowheads="1"/>
          </p:cNvSpPr>
          <p:nvPr/>
        </p:nvSpPr>
        <p:spPr bwMode="auto">
          <a:xfrm>
            <a:off x="5888038" y="2482850"/>
            <a:ext cx="533400" cy="5334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78" name="Oval 10"/>
          <p:cNvSpPr>
            <a:spLocks noChangeArrowheads="1"/>
          </p:cNvSpPr>
          <p:nvPr/>
        </p:nvSpPr>
        <p:spPr bwMode="auto">
          <a:xfrm>
            <a:off x="7439025" y="2597150"/>
            <a:ext cx="304800" cy="3048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79" name="Oval 11"/>
          <p:cNvSpPr>
            <a:spLocks noChangeArrowheads="1"/>
          </p:cNvSpPr>
          <p:nvPr/>
        </p:nvSpPr>
        <p:spPr bwMode="auto">
          <a:xfrm>
            <a:off x="8139113" y="2673350"/>
            <a:ext cx="152400" cy="1524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80" name="Rectangle 12"/>
          <p:cNvSpPr>
            <a:spLocks noChangeArrowheads="1"/>
          </p:cNvSpPr>
          <p:nvPr/>
        </p:nvSpPr>
        <p:spPr bwMode="auto">
          <a:xfrm>
            <a:off x="8143875" y="4300538"/>
            <a:ext cx="762000" cy="304800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81" name="Rectangle 13"/>
          <p:cNvSpPr>
            <a:spLocks noChangeArrowheads="1"/>
          </p:cNvSpPr>
          <p:nvPr/>
        </p:nvSpPr>
        <p:spPr bwMode="auto">
          <a:xfrm>
            <a:off x="6994525" y="4071938"/>
            <a:ext cx="777875" cy="533400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82" name="Rectangle 14"/>
          <p:cNvSpPr>
            <a:spLocks noChangeArrowheads="1"/>
          </p:cNvSpPr>
          <p:nvPr/>
        </p:nvSpPr>
        <p:spPr bwMode="auto">
          <a:xfrm>
            <a:off x="5781675" y="3767138"/>
            <a:ext cx="762000" cy="838200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83" name="Rectangle 15"/>
          <p:cNvSpPr>
            <a:spLocks noChangeArrowheads="1"/>
          </p:cNvSpPr>
          <p:nvPr/>
        </p:nvSpPr>
        <p:spPr bwMode="auto">
          <a:xfrm>
            <a:off x="4724400" y="3538538"/>
            <a:ext cx="762000" cy="1066800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7984" name="Oval 16"/>
          <p:cNvSpPr>
            <a:spLocks noChangeArrowheads="1"/>
          </p:cNvSpPr>
          <p:nvPr/>
        </p:nvSpPr>
        <p:spPr bwMode="auto">
          <a:xfrm>
            <a:off x="6704013" y="2536825"/>
            <a:ext cx="425450" cy="425450"/>
          </a:xfrm>
          <a:prstGeom prst="ellipse">
            <a:avLst/>
          </a:prstGeom>
          <a:solidFill>
            <a:srgbClr val="3366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20" name="Text Box 30"/>
          <p:cNvSpPr txBox="1">
            <a:spLocks noChangeArrowheads="1"/>
          </p:cNvSpPr>
          <p:nvPr/>
        </p:nvSpPr>
        <p:spPr bwMode="auto">
          <a:xfrm>
            <a:off x="1075507" y="5098379"/>
            <a:ext cx="7038975" cy="822325"/>
          </a:xfrm>
          <a:prstGeom prst="rect">
            <a:avLst/>
          </a:prstGeom>
          <a:solidFill>
            <a:srgbClr val="FFF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ja-JP" altLang="en-US" i="1" dirty="0">
                <a:latin typeface="Arial" charset="0"/>
              </a:rPr>
              <a:t>“</a:t>
            </a:r>
            <a:r>
              <a:rPr lang="en-US" altLang="ja-JP" i="1" dirty="0">
                <a:latin typeface="Arial" charset="0"/>
              </a:rPr>
              <a:t>Tries to pack bins as much as possible with empty space in the </a:t>
            </a:r>
            <a:r>
              <a:rPr lang="ja-JP" altLang="en-US" i="1" dirty="0">
                <a:latin typeface="Arial" charset="0"/>
              </a:rPr>
              <a:t>‘</a:t>
            </a:r>
            <a:r>
              <a:rPr lang="en-US" altLang="ja-JP" i="1" dirty="0">
                <a:latin typeface="Arial" charset="0"/>
              </a:rPr>
              <a:t>last</a:t>
            </a:r>
            <a:r>
              <a:rPr lang="ja-JP" altLang="en-US" i="1" dirty="0">
                <a:latin typeface="Arial" charset="0"/>
              </a:rPr>
              <a:t>’</a:t>
            </a:r>
            <a:r>
              <a:rPr lang="en-US" altLang="ja-JP" i="1" dirty="0">
                <a:latin typeface="Arial" charset="0"/>
              </a:rPr>
              <a:t> bins</a:t>
            </a:r>
            <a:r>
              <a:rPr lang="ja-JP" altLang="en-US" i="1" dirty="0">
                <a:latin typeface="Arial" charset="0"/>
              </a:rPr>
              <a:t>”</a:t>
            </a:r>
            <a:endParaRPr lang="en-US" i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86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10797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110797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110797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110797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110798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7972" grpId="0" animBg="1"/>
      <p:bldP spid="1107973" grpId="0" animBg="1"/>
      <p:bldP spid="1107974" grpId="0" animBg="1"/>
      <p:bldP spid="1107975" grpId="0" animBg="1"/>
      <p:bldP spid="1107976" grpId="0" animBg="1"/>
      <p:bldP spid="1107976" grpId="1" animBg="1"/>
      <p:bldP spid="1107977" grpId="0" animBg="1"/>
      <p:bldP spid="1107977" grpId="1" animBg="1"/>
      <p:bldP spid="1107978" grpId="0" animBg="1"/>
      <p:bldP spid="1107978" grpId="1" animBg="1"/>
      <p:bldP spid="1107979" grpId="0" animBg="1"/>
      <p:bldP spid="1107979" grpId="1" animBg="1"/>
      <p:bldP spid="1107980" grpId="0" animBg="1"/>
      <p:bldP spid="1107981" grpId="0" animBg="1"/>
      <p:bldP spid="1107982" grpId="0" animBg="1"/>
      <p:bldP spid="1107983" grpId="0" animBg="1"/>
      <p:bldP spid="1107984" grpId="0" animBg="1"/>
      <p:bldP spid="1107984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48" name="Rectangle 8"/>
          <p:cNvSpPr>
            <a:spLocks noChangeArrowheads="1"/>
          </p:cNvSpPr>
          <p:nvPr/>
        </p:nvSpPr>
        <p:spPr bwMode="auto">
          <a:xfrm>
            <a:off x="2784475" y="3565525"/>
            <a:ext cx="1371600" cy="2468563"/>
          </a:xfrm>
          <a:prstGeom prst="rect">
            <a:avLst/>
          </a:prstGeom>
          <a:solidFill>
            <a:srgbClr val="CCECFF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1136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Best-Fit </a:t>
            </a:r>
            <a:r>
              <a:rPr lang="en-US" dirty="0"/>
              <a:t>Decreasing Example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Given a list of objects of size 8, 5, 7, 6, 2, 4, 1 in that order</a:t>
            </a:r>
          </a:p>
          <a:p>
            <a:pPr eaLnBrk="1" hangingPunct="1"/>
            <a:r>
              <a:rPr lang="en-US" dirty="0"/>
              <a:t>Pack these objects into bins of capacity 10</a:t>
            </a:r>
          </a:p>
        </p:txBody>
      </p:sp>
      <p:sp>
        <p:nvSpPr>
          <p:cNvPr id="100356" name="Rectangle 4"/>
          <p:cNvSpPr>
            <a:spLocks noChangeArrowheads="1"/>
          </p:cNvSpPr>
          <p:nvPr/>
        </p:nvSpPr>
        <p:spPr bwMode="auto">
          <a:xfrm>
            <a:off x="1139825" y="2514600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36645" name="Rectangle 5"/>
          <p:cNvSpPr>
            <a:spLocks noChangeArrowheads="1"/>
          </p:cNvSpPr>
          <p:nvPr/>
        </p:nvSpPr>
        <p:spPr bwMode="auto">
          <a:xfrm>
            <a:off x="1139825" y="3154363"/>
            <a:ext cx="1371600" cy="292576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1136646" name="Rectangle 6"/>
          <p:cNvSpPr>
            <a:spLocks noChangeArrowheads="1"/>
          </p:cNvSpPr>
          <p:nvPr/>
        </p:nvSpPr>
        <p:spPr bwMode="auto">
          <a:xfrm>
            <a:off x="2784475" y="2514600"/>
            <a:ext cx="1371600" cy="35194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36647" name="Rectangle 7"/>
          <p:cNvSpPr>
            <a:spLocks noChangeArrowheads="1"/>
          </p:cNvSpPr>
          <p:nvPr/>
        </p:nvSpPr>
        <p:spPr bwMode="auto">
          <a:xfrm>
            <a:off x="6076950" y="4251325"/>
            <a:ext cx="1371600" cy="1828800"/>
          </a:xfrm>
          <a:prstGeom prst="rect">
            <a:avLst/>
          </a:prstGeom>
          <a:solidFill>
            <a:srgbClr val="FFFF99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136649" name="Rectangle 9"/>
          <p:cNvSpPr>
            <a:spLocks noChangeArrowheads="1"/>
          </p:cNvSpPr>
          <p:nvPr/>
        </p:nvSpPr>
        <p:spPr bwMode="auto">
          <a:xfrm>
            <a:off x="4430713" y="2525713"/>
            <a:ext cx="1371600" cy="1371600"/>
          </a:xfrm>
          <a:prstGeom prst="rect">
            <a:avLst/>
          </a:prstGeom>
          <a:solidFill>
            <a:srgbClr val="FFCCCC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136650" name="Rectangle 10"/>
          <p:cNvSpPr>
            <a:spLocks noChangeArrowheads="1"/>
          </p:cNvSpPr>
          <p:nvPr/>
        </p:nvSpPr>
        <p:spPr bwMode="auto">
          <a:xfrm>
            <a:off x="1139825" y="2517775"/>
            <a:ext cx="1371600" cy="639763"/>
          </a:xfrm>
          <a:prstGeom prst="rect">
            <a:avLst/>
          </a:prstGeom>
          <a:solidFill>
            <a:srgbClr val="CCFF33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136651" name="Rectangle 11"/>
          <p:cNvSpPr>
            <a:spLocks noChangeArrowheads="1"/>
          </p:cNvSpPr>
          <p:nvPr/>
        </p:nvSpPr>
        <p:spPr bwMode="auto">
          <a:xfrm>
            <a:off x="2784475" y="3108325"/>
            <a:ext cx="1371600" cy="457200"/>
          </a:xfrm>
          <a:prstGeom prst="rect">
            <a:avLst/>
          </a:prstGeom>
          <a:solidFill>
            <a:srgbClr val="CCCC00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136652" name="Rectangle 12"/>
          <p:cNvSpPr>
            <a:spLocks noChangeArrowheads="1"/>
          </p:cNvSpPr>
          <p:nvPr/>
        </p:nvSpPr>
        <p:spPr bwMode="auto">
          <a:xfrm>
            <a:off x="4430713" y="3897313"/>
            <a:ext cx="1371600" cy="2182812"/>
          </a:xfrm>
          <a:prstGeom prst="rect">
            <a:avLst/>
          </a:prstGeom>
          <a:solidFill>
            <a:srgbClr val="9999FF"/>
          </a:solidFill>
          <a:ln w="9525">
            <a:solidFill>
              <a:srgbClr val="000000"/>
            </a:solidFill>
            <a:miter lim="800000"/>
            <a:headEnd/>
            <a:tailEnd type="none" w="lg" len="lg"/>
          </a:ln>
        </p:spPr>
        <p:txBody>
          <a:bodyPr wrap="none" anchor="ctr"/>
          <a:lstStyle/>
          <a:p>
            <a:r>
              <a:rPr lang="en-US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136653" name="Rectangle 13"/>
          <p:cNvSpPr>
            <a:spLocks noChangeArrowheads="1"/>
          </p:cNvSpPr>
          <p:nvPr/>
        </p:nvSpPr>
        <p:spPr bwMode="auto">
          <a:xfrm>
            <a:off x="4430713" y="2514600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36654" name="Rectangle 14"/>
          <p:cNvSpPr>
            <a:spLocks noChangeArrowheads="1"/>
          </p:cNvSpPr>
          <p:nvPr/>
        </p:nvSpPr>
        <p:spPr bwMode="auto">
          <a:xfrm>
            <a:off x="6076950" y="2514600"/>
            <a:ext cx="1371600" cy="3565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94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48" grpId="0" animBg="1"/>
      <p:bldP spid="1136645" grpId="0" animBg="1"/>
      <p:bldP spid="1136646" grpId="0" animBg="1"/>
      <p:bldP spid="1136647" grpId="0" animBg="1"/>
      <p:bldP spid="1136649" grpId="0" animBg="1"/>
      <p:bldP spid="1136650" grpId="0" animBg="1"/>
      <p:bldP spid="1136651" grpId="0" animBg="1"/>
      <p:bldP spid="1136652" grpId="0" animBg="1"/>
      <p:bldP spid="1136653" grpId="0" animBg="1"/>
      <p:bldP spid="113665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multi-core embedded?</a:t>
            </a:r>
          </a:p>
          <a:p>
            <a:endParaRPr lang="en-US" dirty="0" smtClean="0"/>
          </a:p>
          <a:p>
            <a:r>
              <a:rPr lang="en-US" dirty="0" smtClean="0"/>
              <a:t>Example Architectures</a:t>
            </a:r>
          </a:p>
          <a:p>
            <a:endParaRPr lang="en-US" dirty="0" smtClean="0"/>
          </a:p>
          <a:p>
            <a:r>
              <a:rPr lang="en-US" dirty="0" smtClean="0"/>
              <a:t>Multiprocessor Scheduling</a:t>
            </a:r>
          </a:p>
          <a:p>
            <a:pPr lvl="1"/>
            <a:r>
              <a:rPr lang="en-US" dirty="0" err="1" smtClean="0"/>
              <a:t>Dhall’s</a:t>
            </a:r>
            <a:r>
              <a:rPr lang="en-US" dirty="0" smtClean="0"/>
              <a:t> Effect</a:t>
            </a:r>
          </a:p>
          <a:p>
            <a:pPr lvl="1"/>
            <a:r>
              <a:rPr lang="en-US" dirty="0" smtClean="0"/>
              <a:t>Global Scheduling</a:t>
            </a:r>
          </a:p>
          <a:p>
            <a:pPr lvl="1"/>
            <a:r>
              <a:rPr lang="en-US" dirty="0" smtClean="0"/>
              <a:t>Partitioned Scheduling</a:t>
            </a:r>
          </a:p>
          <a:p>
            <a:pPr lvl="1"/>
            <a:r>
              <a:rPr lang="en-US" dirty="0" smtClean="0"/>
              <a:t>Bin Packing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3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Complexity of Bin-Packing</a:t>
            </a:r>
          </a:p>
        </p:txBody>
      </p:sp>
      <p:sp>
        <p:nvSpPr>
          <p:cNvPr id="1064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US" b="1" dirty="0">
                <a:cs typeface="Arial"/>
              </a:rPr>
              <a:t>The bin-packing problem is known to be NP-complete:</a:t>
            </a:r>
          </a:p>
          <a:p>
            <a:pPr lvl="1" eaLnBrk="1" hangingPunct="1"/>
            <a:r>
              <a:rPr lang="en-US" sz="1600" dirty="0">
                <a:cs typeface="Arial"/>
              </a:rPr>
              <a:t>It could take an exponential # of steps in the worst case to determine the optimal number of </a:t>
            </a:r>
            <a:r>
              <a:rPr lang="en-US" sz="1600" dirty="0" smtClean="0">
                <a:cs typeface="Arial"/>
              </a:rPr>
              <a:t>bins</a:t>
            </a:r>
          </a:p>
          <a:p>
            <a:pPr lvl="1" eaLnBrk="1" hangingPunct="1"/>
            <a:endParaRPr lang="en-US" sz="2500" dirty="0">
              <a:cs typeface="Arial"/>
            </a:endParaRPr>
          </a:p>
          <a:p>
            <a:pPr eaLnBrk="1" hangingPunct="1"/>
            <a:r>
              <a:rPr lang="en-US" b="1" dirty="0">
                <a:cs typeface="Arial"/>
              </a:rPr>
              <a:t>Very efficient near-optimal heuristics exist</a:t>
            </a:r>
          </a:p>
          <a:p>
            <a:pPr lvl="2" eaLnBrk="1" hangingPunct="1"/>
            <a:r>
              <a:rPr lang="en-US" sz="2100" i="1" dirty="0">
                <a:solidFill>
                  <a:srgbClr val="000000"/>
                </a:solidFill>
                <a:cs typeface="Arial"/>
              </a:rPr>
              <a:t>Best Fit Decreasing</a:t>
            </a:r>
            <a:r>
              <a:rPr lang="en-US" sz="2100" dirty="0">
                <a:solidFill>
                  <a:srgbClr val="000000"/>
                </a:solidFill>
                <a:cs typeface="Arial"/>
              </a:rPr>
              <a:t> </a:t>
            </a:r>
            <a:r>
              <a:rPr lang="en-US" sz="2100" dirty="0">
                <a:cs typeface="Arial"/>
              </a:rPr>
              <a:t>and </a:t>
            </a:r>
            <a:r>
              <a:rPr lang="en-US" sz="2100" i="1" dirty="0">
                <a:solidFill>
                  <a:srgbClr val="000000"/>
                </a:solidFill>
                <a:cs typeface="Arial"/>
              </a:rPr>
              <a:t>First Fit Decreasing</a:t>
            </a:r>
            <a:r>
              <a:rPr lang="en-US" sz="2100" dirty="0">
                <a:solidFill>
                  <a:srgbClr val="000000"/>
                </a:solidFill>
                <a:cs typeface="Arial"/>
              </a:rPr>
              <a:t> </a:t>
            </a:r>
            <a:r>
              <a:rPr lang="en-US" sz="2100" dirty="0">
                <a:cs typeface="Arial"/>
              </a:rPr>
              <a:t>heuristics use no more than </a:t>
            </a:r>
            <a:r>
              <a:rPr lang="en-US" sz="2100" b="1" dirty="0">
                <a:solidFill>
                  <a:srgbClr val="3366FF"/>
                </a:solidFill>
                <a:cs typeface="Arial"/>
              </a:rPr>
              <a:t>11/9 OPT + 2 bins</a:t>
            </a:r>
            <a:r>
              <a:rPr lang="en-US" sz="2100" dirty="0">
                <a:cs typeface="Arial"/>
              </a:rPr>
              <a:t> (where </a:t>
            </a:r>
            <a:r>
              <a:rPr lang="en-US" sz="2100" b="1" dirty="0">
                <a:cs typeface="Arial"/>
              </a:rPr>
              <a:t>OPT</a:t>
            </a:r>
            <a:r>
              <a:rPr lang="en-US" sz="2100" dirty="0">
                <a:cs typeface="Arial"/>
              </a:rPr>
              <a:t> is the number of bins given by the optimal solution).</a:t>
            </a:r>
          </a:p>
          <a:p>
            <a:pPr lvl="3" eaLnBrk="1" hangingPunct="1"/>
            <a:r>
              <a:rPr lang="en-US" sz="1900" dirty="0">
                <a:cs typeface="Arial"/>
              </a:rPr>
              <a:t>Exception: there are simple cases which have worse performance, but can be detected and addressed as special cases.</a:t>
            </a:r>
          </a:p>
          <a:p>
            <a:pPr eaLnBrk="1" hangingPunct="1"/>
            <a:endParaRPr lang="en-US" sz="1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84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The Bad Case of Bin Packing</a:t>
            </a:r>
          </a:p>
        </p:txBody>
      </p:sp>
      <p:sp>
        <p:nvSpPr>
          <p:cNvPr id="1085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cs typeface="Arial"/>
              </a:rPr>
              <a:t>Given a list of objects of size 0.</a:t>
            </a:r>
            <a:r>
              <a:rPr lang="en-US">
                <a:solidFill>
                  <a:schemeClr val="tx1"/>
                </a:solidFill>
                <a:cs typeface="Arial"/>
              </a:rPr>
              <a:t>51, 0.51, 0.51, 0.51, 0.51</a:t>
            </a:r>
            <a:endParaRPr lang="en-US">
              <a:cs typeface="Arial"/>
            </a:endParaRPr>
          </a:p>
          <a:p>
            <a:pPr eaLnBrk="1" hangingPunct="1"/>
            <a:r>
              <a:rPr lang="en-US">
                <a:cs typeface="Arial"/>
              </a:rPr>
              <a:t>Pack these objects into bins of capacity 1.0</a:t>
            </a:r>
          </a:p>
          <a:p>
            <a:pPr eaLnBrk="1" hangingPunct="1"/>
            <a:r>
              <a:rPr lang="en-US">
                <a:cs typeface="Arial"/>
              </a:rPr>
              <a:t>How many bins are required?</a:t>
            </a:r>
          </a:p>
          <a:p>
            <a:pPr eaLnBrk="1" hangingPunct="1"/>
            <a:r>
              <a:rPr lang="en-US">
                <a:cs typeface="Arial"/>
              </a:rPr>
              <a:t>With objects of size 0.50+e, 0.50+e, 0.50+e, 0.50+e, 0.50+e, </a:t>
            </a:r>
          </a:p>
          <a:p>
            <a:pPr lvl="1" eaLnBrk="1" hangingPunct="1"/>
            <a:r>
              <a:rPr lang="en-US" sz="2000">
                <a:cs typeface="Arial"/>
              </a:rPr>
              <a:t>What is the utilization of the system?</a:t>
            </a:r>
          </a:p>
          <a:p>
            <a:pPr eaLnBrk="1" hangingPunct="1"/>
            <a:r>
              <a:rPr lang="en-US">
                <a:cs typeface="Arial"/>
              </a:rPr>
              <a:t>Large objects can be a problem!</a:t>
            </a:r>
          </a:p>
          <a:p>
            <a:pPr lvl="1" eaLnBrk="1" hangingPunct="1"/>
            <a:r>
              <a:rPr lang="en-US" sz="2000">
                <a:cs typeface="Arial"/>
              </a:rPr>
              <a:t>Think </a:t>
            </a:r>
            <a:r>
              <a:rPr lang="en-US" sz="2000" i="1">
                <a:cs typeface="Arial"/>
              </a:rPr>
              <a:t>rocks</a:t>
            </a:r>
            <a:r>
              <a:rPr lang="en-US" sz="2000">
                <a:cs typeface="Arial"/>
              </a:rPr>
              <a:t>…</a:t>
            </a:r>
          </a:p>
          <a:p>
            <a:pPr lvl="1" eaLnBrk="1" hangingPunct="1"/>
            <a:endParaRPr lang="en-US" sz="2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547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8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The Good Case of Bin-Packing</a:t>
            </a:r>
          </a:p>
        </p:txBody>
      </p:sp>
      <p:sp>
        <p:nvSpPr>
          <p:cNvPr id="11448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Consider a list of objects of size 0.01, 0.01, 0.01, 0.01, ….  (1000 objects)</a:t>
            </a:r>
          </a:p>
          <a:p>
            <a:pPr eaLnBrk="1" hangingPunct="1"/>
            <a:r>
              <a:rPr lang="en-US" dirty="0">
                <a:cs typeface="Arial"/>
              </a:rPr>
              <a:t>Pack these objects into bins of size 1.0</a:t>
            </a:r>
          </a:p>
          <a:p>
            <a:pPr eaLnBrk="1" hangingPunct="1"/>
            <a:r>
              <a:rPr lang="en-US" dirty="0">
                <a:cs typeface="Arial"/>
              </a:rPr>
              <a:t>How many bins are required?</a:t>
            </a:r>
          </a:p>
          <a:p>
            <a:pPr eaLnBrk="1" hangingPunct="1"/>
            <a:r>
              <a:rPr lang="en-US" dirty="0">
                <a:cs typeface="Arial"/>
              </a:rPr>
              <a:t>Are small objects a problem?</a:t>
            </a:r>
          </a:p>
          <a:p>
            <a:pPr lvl="1" eaLnBrk="1" hangingPunct="1"/>
            <a:r>
              <a:rPr lang="en-US" sz="2000" dirty="0">
                <a:cs typeface="Arial"/>
              </a:rPr>
              <a:t>Think sand…</a:t>
            </a:r>
          </a:p>
          <a:p>
            <a:pPr eaLnBrk="1" hangingPunct="1"/>
            <a:endParaRPr lang="en-US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7495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4835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 dirty="0"/>
              <a:t>Getting Back to Partitioned Scheduling</a:t>
            </a:r>
          </a:p>
        </p:txBody>
      </p:sp>
      <p:sp>
        <p:nvSpPr>
          <p:cNvPr id="11264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Only having tasks with high utilization can lead to poor utilization of processors</a:t>
            </a:r>
          </a:p>
          <a:p>
            <a:pPr lvl="1" eaLnBrk="1" hangingPunct="1"/>
            <a:r>
              <a:rPr lang="en-US" sz="2000" dirty="0">
                <a:cs typeface="Arial"/>
              </a:rPr>
              <a:t>We refer to these tasks as </a:t>
            </a:r>
            <a:r>
              <a:rPr lang="ja-JP" altLang="en-US" sz="2000" dirty="0">
                <a:cs typeface="Arial"/>
              </a:rPr>
              <a:t>“</a:t>
            </a:r>
            <a:r>
              <a:rPr lang="en-US" altLang="ja-JP" sz="2000" dirty="0">
                <a:solidFill>
                  <a:srgbClr val="0070C0"/>
                </a:solidFill>
                <a:cs typeface="Arial"/>
              </a:rPr>
              <a:t>heavyweight tasks</a:t>
            </a:r>
            <a:r>
              <a:rPr lang="ja-JP" altLang="en-US" sz="2000" dirty="0" smtClean="0">
                <a:cs typeface="Arial"/>
              </a:rPr>
              <a:t>”</a:t>
            </a:r>
            <a:endParaRPr lang="en-US" altLang="ja-JP" sz="2000" dirty="0" smtClean="0">
              <a:cs typeface="Arial"/>
            </a:endParaRPr>
          </a:p>
          <a:p>
            <a:pPr lvl="1" eaLnBrk="1" hangingPunct="1"/>
            <a:endParaRPr lang="en-US" altLang="ja-JP" sz="2000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Only having tasks with low utilization leads to extremely good packing and high system utilization</a:t>
            </a:r>
          </a:p>
          <a:p>
            <a:pPr lvl="1" eaLnBrk="1" hangingPunct="1"/>
            <a:r>
              <a:rPr lang="en-US" sz="2000" dirty="0">
                <a:cs typeface="Arial"/>
              </a:rPr>
              <a:t>We refer to these tasks as </a:t>
            </a:r>
            <a:r>
              <a:rPr lang="ja-JP" altLang="en-US" sz="2000" dirty="0">
                <a:cs typeface="Arial"/>
              </a:rPr>
              <a:t>“</a:t>
            </a:r>
            <a:r>
              <a:rPr lang="en-US" altLang="ja-JP" sz="2000" dirty="0">
                <a:solidFill>
                  <a:srgbClr val="0070C0"/>
                </a:solidFill>
                <a:cs typeface="Arial"/>
              </a:rPr>
              <a:t>lightweight tasks</a:t>
            </a:r>
            <a:r>
              <a:rPr lang="ja-JP" altLang="en-US" sz="2000" dirty="0" smtClean="0">
                <a:cs typeface="Arial"/>
              </a:rPr>
              <a:t>”</a:t>
            </a:r>
            <a:endParaRPr lang="en-US" altLang="ja-JP" sz="2000" dirty="0" smtClean="0">
              <a:cs typeface="Arial"/>
            </a:endParaRPr>
          </a:p>
          <a:p>
            <a:pPr lvl="1" eaLnBrk="1" hangingPunct="1"/>
            <a:endParaRPr lang="en-US" altLang="ja-JP" sz="2000" dirty="0">
              <a:cs typeface="Arial"/>
            </a:endParaRPr>
          </a:p>
          <a:p>
            <a:pPr eaLnBrk="1" hangingPunct="1"/>
            <a:r>
              <a:rPr lang="en-US" dirty="0">
                <a:cs typeface="Arial"/>
              </a:rPr>
              <a:t>What does having a hybrid of </a:t>
            </a:r>
            <a:r>
              <a:rPr lang="ja-JP" altLang="en-US" dirty="0">
                <a:cs typeface="Arial"/>
              </a:rPr>
              <a:t>“</a:t>
            </a:r>
            <a:r>
              <a:rPr lang="en-US" altLang="ja-JP" dirty="0" err="1">
                <a:cs typeface="Arial"/>
              </a:rPr>
              <a:t>lighweight</a:t>
            </a:r>
            <a:r>
              <a:rPr lang="ja-JP" altLang="en-US" dirty="0">
                <a:cs typeface="Arial"/>
              </a:rPr>
              <a:t>”</a:t>
            </a:r>
            <a:r>
              <a:rPr lang="en-US" altLang="ja-JP" dirty="0">
                <a:cs typeface="Arial"/>
              </a:rPr>
              <a:t> and </a:t>
            </a:r>
            <a:r>
              <a:rPr lang="ja-JP" altLang="en-US" dirty="0">
                <a:cs typeface="Arial"/>
              </a:rPr>
              <a:t>“</a:t>
            </a:r>
            <a:r>
              <a:rPr lang="en-US" altLang="ja-JP" dirty="0">
                <a:cs typeface="Arial"/>
              </a:rPr>
              <a:t>heavyweight</a:t>
            </a:r>
            <a:r>
              <a:rPr lang="ja-JP" altLang="en-US" dirty="0">
                <a:cs typeface="Arial"/>
              </a:rPr>
              <a:t>”</a:t>
            </a:r>
            <a:r>
              <a:rPr lang="en-US" altLang="ja-JP" dirty="0">
                <a:cs typeface="Arial"/>
              </a:rPr>
              <a:t> tasks mean??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418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Important Points to Remember</a:t>
            </a:r>
          </a:p>
        </p:txBody>
      </p:sp>
      <p:sp>
        <p:nvSpPr>
          <p:cNvPr id="1146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Arial"/>
              </a:rPr>
              <a:t>When we perform bin-packing for partitioned scheduling, consider which scheduling policy is used</a:t>
            </a:r>
          </a:p>
          <a:p>
            <a:pPr lvl="1" eaLnBrk="1" hangingPunct="1"/>
            <a:r>
              <a:rPr lang="en-US" sz="2000" dirty="0">
                <a:cs typeface="Arial"/>
              </a:rPr>
              <a:t>Under EDF, 100% </a:t>
            </a:r>
            <a:r>
              <a:rPr lang="en-US" sz="2000" dirty="0" err="1">
                <a:cs typeface="Arial"/>
              </a:rPr>
              <a:t>schedulability</a:t>
            </a:r>
            <a:r>
              <a:rPr lang="en-US" sz="2000" dirty="0">
                <a:cs typeface="Arial"/>
              </a:rPr>
              <a:t> is possible </a:t>
            </a:r>
            <a:r>
              <a:rPr lang="en-US" sz="2000" dirty="0">
                <a:cs typeface="Arial"/>
                <a:sym typeface="Wingdings" charset="0"/>
              </a:rPr>
              <a:t> bin-packing condition is straightforward (modulo overheads and worst-case execution time estimates).</a:t>
            </a:r>
          </a:p>
          <a:p>
            <a:pPr lvl="1" eaLnBrk="1" hangingPunct="1"/>
            <a:r>
              <a:rPr lang="en-US" sz="2000" dirty="0">
                <a:cs typeface="Arial"/>
                <a:sym typeface="Wingdings" charset="0"/>
              </a:rPr>
              <a:t>Under RM, </a:t>
            </a:r>
            <a:r>
              <a:rPr lang="en-US" sz="2000" dirty="0" err="1">
                <a:cs typeface="Arial"/>
                <a:sym typeface="Wingdings" charset="0"/>
              </a:rPr>
              <a:t>schedulability</a:t>
            </a:r>
            <a:r>
              <a:rPr lang="en-US" sz="2000" dirty="0">
                <a:cs typeface="Arial"/>
                <a:sym typeface="Wingdings" charset="0"/>
              </a:rPr>
              <a:t> analysis must be carried out (exact or otherwise)  </a:t>
            </a:r>
            <a:r>
              <a:rPr lang="ja-JP" altLang="en-US" sz="2000" dirty="0">
                <a:cs typeface="Arial"/>
                <a:sym typeface="Wingdings" charset="0"/>
              </a:rPr>
              <a:t>“</a:t>
            </a:r>
            <a:r>
              <a:rPr lang="en-US" altLang="ja-JP" sz="2000" dirty="0">
                <a:cs typeface="Arial"/>
                <a:sym typeface="Wingdings" charset="0"/>
              </a:rPr>
              <a:t>empty space</a:t>
            </a:r>
            <a:r>
              <a:rPr lang="ja-JP" altLang="en-US" sz="2000" dirty="0">
                <a:cs typeface="Arial"/>
                <a:sym typeface="Wingdings" charset="0"/>
              </a:rPr>
              <a:t>”</a:t>
            </a:r>
            <a:r>
              <a:rPr lang="en-US" altLang="ja-JP" sz="2000" dirty="0">
                <a:cs typeface="Arial"/>
                <a:sym typeface="Wingdings" charset="0"/>
              </a:rPr>
              <a:t> test is less straightforward</a:t>
            </a:r>
            <a:r>
              <a:rPr lang="en-US" altLang="ja-JP" sz="2000" dirty="0" smtClean="0">
                <a:cs typeface="Arial"/>
                <a:sym typeface="Wingdings" charset="0"/>
              </a:rPr>
              <a:t>.</a:t>
            </a:r>
          </a:p>
          <a:p>
            <a:pPr lvl="1" eaLnBrk="1" hangingPunct="1"/>
            <a:endParaRPr lang="en-US" altLang="ja-JP" sz="2000" dirty="0">
              <a:cs typeface="Arial"/>
              <a:sym typeface="Wingdings" charset="0"/>
            </a:endParaRPr>
          </a:p>
          <a:p>
            <a:pPr eaLnBrk="1" hangingPunct="1"/>
            <a:r>
              <a:rPr lang="en-US" dirty="0">
                <a:cs typeface="Arial"/>
              </a:rPr>
              <a:t>All tasks are assumed to be independent, i.e. there is no resource sharing</a:t>
            </a:r>
          </a:p>
          <a:p>
            <a:pPr lvl="1" eaLnBrk="1" hangingPunct="1"/>
            <a:r>
              <a:rPr lang="en-US" sz="2000" dirty="0">
                <a:cs typeface="Arial"/>
              </a:rPr>
              <a:t>In practice, this assumption is generally not true.</a:t>
            </a:r>
          </a:p>
          <a:p>
            <a:pPr lvl="1" eaLnBrk="1" hangingPunct="1"/>
            <a:endParaRPr lang="en-US" sz="2000" dirty="0">
              <a:cs typeface="Arial"/>
            </a:endParaRPr>
          </a:p>
          <a:p>
            <a:pPr eaLnBrk="1" hangingPunct="1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06877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multi-core embedded?</a:t>
            </a:r>
          </a:p>
          <a:p>
            <a:r>
              <a:rPr lang="en-US" dirty="0" smtClean="0"/>
              <a:t>Example Architectures</a:t>
            </a:r>
          </a:p>
          <a:p>
            <a:r>
              <a:rPr lang="en-US" dirty="0" smtClean="0"/>
              <a:t>Multiprocessor Scheduling</a:t>
            </a:r>
          </a:p>
          <a:p>
            <a:pPr lvl="1"/>
            <a:r>
              <a:rPr lang="en-US" dirty="0" err="1" smtClean="0"/>
              <a:t>Dhall’s</a:t>
            </a:r>
            <a:r>
              <a:rPr lang="en-US" dirty="0" smtClean="0"/>
              <a:t> Effect</a:t>
            </a:r>
          </a:p>
          <a:p>
            <a:pPr lvl="1"/>
            <a:r>
              <a:rPr lang="en-US" dirty="0" smtClean="0"/>
              <a:t>Global Scheduling</a:t>
            </a:r>
          </a:p>
          <a:p>
            <a:pPr lvl="1"/>
            <a:r>
              <a:rPr lang="en-US" dirty="0" smtClean="0"/>
              <a:t>Partitioned Scheduling</a:t>
            </a:r>
          </a:p>
          <a:p>
            <a:pPr lvl="1"/>
            <a:r>
              <a:rPr lang="en-US" dirty="0" smtClean="0"/>
              <a:t>Bin Packing</a:t>
            </a:r>
          </a:p>
          <a:p>
            <a:pPr lvl="1"/>
            <a:endParaRPr lang="en-US" dirty="0"/>
          </a:p>
          <a:p>
            <a:r>
              <a:rPr lang="en-US" b="1" dirty="0" smtClean="0"/>
              <a:t>Up Next:  Low-Power Embedded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40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Hitting the “Power Wall”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770" y="902881"/>
            <a:ext cx="5370651" cy="529012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29113" y="1106586"/>
            <a:ext cx="1571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E7300"/>
                </a:solidFill>
                <a:latin typeface="Arial"/>
                <a:cs typeface="Arial"/>
              </a:rPr>
              <a:t>Transistors (000)</a:t>
            </a:r>
            <a:endParaRPr lang="en-US" sz="1200" b="1" dirty="0">
              <a:solidFill>
                <a:srgbClr val="0E7300"/>
              </a:solidFill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04898" y="2981738"/>
            <a:ext cx="1571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0090"/>
                </a:solidFill>
                <a:latin typeface="Arial"/>
                <a:cs typeface="Arial"/>
              </a:rPr>
              <a:t>Clock Speed (MHz)</a:t>
            </a:r>
            <a:endParaRPr lang="en-US" sz="1200" b="1" dirty="0">
              <a:solidFill>
                <a:srgbClr val="000090"/>
              </a:solidFill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07004" y="3888628"/>
            <a:ext cx="1571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3366FF"/>
                </a:solidFill>
                <a:latin typeface="Arial"/>
                <a:cs typeface="Arial"/>
              </a:rPr>
              <a:t>Power (W)</a:t>
            </a:r>
            <a:endParaRPr lang="en-US" sz="1200" b="1" dirty="0">
              <a:solidFill>
                <a:srgbClr val="3366FF"/>
              </a:solidFill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95950" y="4657195"/>
            <a:ext cx="1571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>
                <a:solidFill>
                  <a:srgbClr val="B424B8"/>
                </a:solidFill>
                <a:latin typeface="Arial"/>
                <a:cs typeface="Arial"/>
              </a:rPr>
              <a:t>Perf</a:t>
            </a:r>
            <a:r>
              <a:rPr lang="en-US" sz="1200" b="1" dirty="0">
                <a:solidFill>
                  <a:srgbClr val="B424B8"/>
                </a:solidFill>
                <a:latin typeface="Arial"/>
                <a:cs typeface="Arial"/>
              </a:rPr>
              <a:t> </a:t>
            </a:r>
            <a:r>
              <a:rPr lang="en-US" sz="1200" b="1" dirty="0" smtClean="0">
                <a:solidFill>
                  <a:srgbClr val="B424B8"/>
                </a:solidFill>
                <a:latin typeface="Arial"/>
                <a:cs typeface="Arial"/>
              </a:rPr>
              <a:t>/ Clock (ILP)</a:t>
            </a:r>
            <a:endParaRPr lang="en-US" sz="1200" b="1" dirty="0">
              <a:solidFill>
                <a:srgbClr val="B424B8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359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7" y="284530"/>
            <a:ext cx="4223346" cy="57756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78477" y="930537"/>
            <a:ext cx="4073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solidFill>
                  <a:schemeClr val="accent5"/>
                </a:solidFill>
              </a:rPr>
              <a:t>At 8nm it is estimated that more then 50% of transistors must remain dormant at any one time to avoid thermal runaway.</a:t>
            </a:r>
            <a:endParaRPr lang="en-US" sz="1600" i="1" dirty="0">
              <a:solidFill>
                <a:schemeClr val="accent5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91" y="1922765"/>
            <a:ext cx="4540609" cy="4125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29357" y="339521"/>
            <a:ext cx="4076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The end of multi-core scaling?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6072949" y="5809574"/>
            <a:ext cx="968151" cy="2389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479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Embedded Trickle 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7155"/>
          <a:stretch/>
        </p:blipFill>
        <p:spPr>
          <a:xfrm>
            <a:off x="4363899" y="3729303"/>
            <a:ext cx="4780101" cy="249358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Automotive Manufactures store 10 years worth of processors</a:t>
            </a:r>
          </a:p>
          <a:p>
            <a:endParaRPr lang="en-US" dirty="0" smtClean="0"/>
          </a:p>
          <a:p>
            <a:r>
              <a:rPr lang="en-US" dirty="0" smtClean="0"/>
              <a:t>Embedded Processors eventually adopted more advanced process technologies and architectures</a:t>
            </a:r>
          </a:p>
          <a:p>
            <a:pPr lvl="1"/>
            <a:r>
              <a:rPr lang="en-US" dirty="0" smtClean="0"/>
              <a:t>Rise of ARM…</a:t>
            </a:r>
          </a:p>
          <a:p>
            <a:endParaRPr lang="en-US" dirty="0" smtClean="0"/>
          </a:p>
          <a:p>
            <a:r>
              <a:rPr lang="en-US" dirty="0" smtClean="0"/>
              <a:t>Application specific enhancements</a:t>
            </a:r>
          </a:p>
          <a:p>
            <a:pPr lvl="1"/>
            <a:r>
              <a:rPr lang="en-US" dirty="0" smtClean="0"/>
              <a:t>Largely driven by performance / power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72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Multicore / </a:t>
            </a:r>
            <a:r>
              <a:rPr lang="en-US" dirty="0" err="1" smtClean="0"/>
              <a:t>SoC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Symmetric Multiprocessing (SMP)</a:t>
            </a:r>
          </a:p>
          <a:p>
            <a:pPr lvl="1"/>
            <a:r>
              <a:rPr lang="en-US" dirty="0" smtClean="0"/>
              <a:t>Two identical cores</a:t>
            </a:r>
          </a:p>
          <a:p>
            <a:pPr lvl="1"/>
            <a:r>
              <a:rPr lang="en-US" dirty="0" smtClean="0"/>
              <a:t>Common in servers / laptops</a:t>
            </a:r>
          </a:p>
          <a:p>
            <a:pPr lvl="1"/>
            <a:endParaRPr lang="en-US" dirty="0"/>
          </a:p>
          <a:p>
            <a:r>
              <a:rPr lang="en-US" dirty="0" smtClean="0"/>
              <a:t>Asymmetric Multicore Processors (AMP)</a:t>
            </a:r>
          </a:p>
          <a:p>
            <a:pPr lvl="1"/>
            <a:r>
              <a:rPr lang="en-US" dirty="0" smtClean="0"/>
              <a:t>Usually CPU + DSP</a:t>
            </a:r>
          </a:p>
          <a:p>
            <a:pPr lvl="1"/>
            <a:r>
              <a:rPr lang="en-US" dirty="0" smtClean="0"/>
              <a:t>Often a mix of CPU types</a:t>
            </a:r>
          </a:p>
          <a:p>
            <a:pPr lvl="1"/>
            <a:endParaRPr lang="en-US" dirty="0"/>
          </a:p>
          <a:p>
            <a:r>
              <a:rPr lang="en-US" dirty="0" smtClean="0"/>
              <a:t>System-on-a-Chip (</a:t>
            </a:r>
            <a:r>
              <a:rPr lang="en-US" dirty="0" err="1" smtClean="0"/>
              <a:t>SoC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Mix of cores and custom hardware</a:t>
            </a:r>
          </a:p>
          <a:p>
            <a:pPr lvl="1"/>
            <a:r>
              <a:rPr lang="en-US" dirty="0" smtClean="0"/>
              <a:t>Integrated FPGA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4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541" y="0"/>
            <a:ext cx="697245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197" y="100601"/>
            <a:ext cx="1504249" cy="440118"/>
          </a:xfrm>
          <a:solidFill>
            <a:schemeClr val="bg1"/>
          </a:solidFill>
        </p:spPr>
        <p:txBody>
          <a:bodyPr/>
          <a:lstStyle/>
          <a:p>
            <a:r>
              <a:rPr lang="en-US" sz="2400" dirty="0" smtClean="0"/>
              <a:t>LPC4350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079650" y="6337716"/>
            <a:ext cx="387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Low-Power AMP Processor from NXP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65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913"/>
            <a:ext cx="8229600" cy="534327"/>
          </a:xfrm>
        </p:spPr>
        <p:txBody>
          <a:bodyPr/>
          <a:lstStyle/>
          <a:p>
            <a:r>
              <a:rPr lang="en-US" dirty="0" err="1" smtClean="0"/>
              <a:t>SoC</a:t>
            </a:r>
            <a:r>
              <a:rPr lang="en-US" dirty="0" smtClean="0"/>
              <a:t> with Symmetric Cores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1423"/>
            <a:ext cx="9144000" cy="550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38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rgbClr val="990000"/>
      </a:dk1>
      <a:lt1>
        <a:srgbClr val="FFFFFF"/>
      </a:lt1>
      <a:dk2>
        <a:srgbClr val="FFFFFF"/>
      </a:dk2>
      <a:lt2>
        <a:srgbClr val="FFFFFF"/>
      </a:lt2>
      <a:accent1>
        <a:srgbClr val="606060"/>
      </a:accent1>
      <a:accent2>
        <a:srgbClr val="A9A9A9"/>
      </a:accent2>
      <a:accent3>
        <a:srgbClr val="CCCCCC"/>
      </a:accent3>
      <a:accent4>
        <a:srgbClr val="990000"/>
      </a:accent4>
      <a:accent5>
        <a:srgbClr val="000000"/>
      </a:accent5>
      <a:accent6>
        <a:srgbClr val="969696"/>
      </a:accent6>
      <a:hlink>
        <a:srgbClr val="990000"/>
      </a:hlink>
      <a:folHlink>
        <a:srgbClr val="AEAE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Lecture-1">
  <a:themeElements>
    <a:clrScheme name="2_Lecture-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Lecture-1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lnDef>
  </a:objectDefaults>
  <a:extraClrSchemeLst>
    <a:extraClrScheme>
      <a:clrScheme name="2_Lecture-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ecture-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37358</TotalTime>
  <Words>1766</Words>
  <Application>Microsoft Macintosh PowerPoint</Application>
  <PresentationFormat>On-screen Show (4:3)</PresentationFormat>
  <Paragraphs>322</Paragraphs>
  <Slides>35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37" baseType="lpstr">
      <vt:lpstr>Office Theme</vt:lpstr>
      <vt:lpstr>2_Lecture-1</vt:lpstr>
      <vt:lpstr>18-349: Introduction to Embedded  Real-Time Systems </vt:lpstr>
      <vt:lpstr>Administrivia</vt:lpstr>
      <vt:lpstr>Overview</vt:lpstr>
      <vt:lpstr>Hitting the “Power Wall”</vt:lpstr>
      <vt:lpstr>PowerPoint Presentation</vt:lpstr>
      <vt:lpstr>Embedded Trickle Down</vt:lpstr>
      <vt:lpstr>Multicore / SoC</vt:lpstr>
      <vt:lpstr>LPC4350</vt:lpstr>
      <vt:lpstr>SoC with Symmetric Cores</vt:lpstr>
      <vt:lpstr>Actel Smart Fusion</vt:lpstr>
      <vt:lpstr>Multicore Embedded Challenges</vt:lpstr>
      <vt:lpstr>How do we reason about Real-Time Scheduling in these systems?</vt:lpstr>
      <vt:lpstr>Global Scheduling for Multiprocessors</vt:lpstr>
      <vt:lpstr>Partitioned Scheduling for Multiprocessors</vt:lpstr>
      <vt:lpstr>Global Multiprocessor Scheduling Characteristics</vt:lpstr>
      <vt:lpstr>Global Scheduling</vt:lpstr>
      <vt:lpstr>Global Scheduling</vt:lpstr>
      <vt:lpstr>Weak Theoretical Framework</vt:lpstr>
      <vt:lpstr>Dhall Effect (Dhall &amp; Liu, 1978)</vt:lpstr>
      <vt:lpstr>Dhall’s Effect (2 of 2)</vt:lpstr>
      <vt:lpstr>Another Dhall Example</vt:lpstr>
      <vt:lpstr>Partitioned Scheduling for Multiprocessors</vt:lpstr>
      <vt:lpstr>Partitioned Scheduling</vt:lpstr>
      <vt:lpstr>Bin-Packing</vt:lpstr>
      <vt:lpstr>Bin-Packing Heuristics</vt:lpstr>
      <vt:lpstr>Next-Fit Heuristic</vt:lpstr>
      <vt:lpstr>Next-Fit Example</vt:lpstr>
      <vt:lpstr>Best-Fit Decreasing (BFD) Heuristic</vt:lpstr>
      <vt:lpstr>Best-Fit Decreasing Example</vt:lpstr>
      <vt:lpstr>Complexity of Bin-Packing</vt:lpstr>
      <vt:lpstr>The Bad Case of Bin Packing</vt:lpstr>
      <vt:lpstr>The Good Case of Bin-Packing</vt:lpstr>
      <vt:lpstr>Getting Back to Partitioned Scheduling</vt:lpstr>
      <vt:lpstr>Important Points to Remember</vt:lpstr>
      <vt:lpstr>Summary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 Gooch</dc:creator>
  <cp:lastModifiedBy>Anthony Rowe</cp:lastModifiedBy>
  <cp:revision>1162</cp:revision>
  <cp:lastPrinted>2016-11-02T18:01:42Z</cp:lastPrinted>
  <dcterms:created xsi:type="dcterms:W3CDTF">2010-12-17T20:07:52Z</dcterms:created>
  <dcterms:modified xsi:type="dcterms:W3CDTF">2016-11-02T18:57:06Z</dcterms:modified>
</cp:coreProperties>
</file>